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BF0D-427E-482B-BBDF-C86904304158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E89C-9003-4988-9F40-BD4E30A3B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90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BF0D-427E-482B-BBDF-C86904304158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E89C-9003-4988-9F40-BD4E30A3B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24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BF0D-427E-482B-BBDF-C86904304158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E89C-9003-4988-9F40-BD4E30A3B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2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BF0D-427E-482B-BBDF-C86904304158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E89C-9003-4988-9F40-BD4E30A3B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BF0D-427E-482B-BBDF-C86904304158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E89C-9003-4988-9F40-BD4E30A3B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77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BF0D-427E-482B-BBDF-C86904304158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E89C-9003-4988-9F40-BD4E30A3B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80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BF0D-427E-482B-BBDF-C86904304158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E89C-9003-4988-9F40-BD4E30A3B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33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BF0D-427E-482B-BBDF-C86904304158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E89C-9003-4988-9F40-BD4E30A3B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15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BF0D-427E-482B-BBDF-C86904304158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E89C-9003-4988-9F40-BD4E30A3B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47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BF0D-427E-482B-BBDF-C86904304158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E89C-9003-4988-9F40-BD4E30A3B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85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BF0D-427E-482B-BBDF-C86904304158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E89C-9003-4988-9F40-BD4E30A3B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76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CBF0D-427E-482B-BBDF-C86904304158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8E89C-9003-4988-9F40-BD4E30A3B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51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69701" y="334850"/>
            <a:ext cx="10573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Quelques premières directions de travail pour les APC</a:t>
            </a:r>
            <a:endParaRPr lang="fr-FR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814033" y="2421580"/>
            <a:ext cx="3490175" cy="1352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Les APC</a:t>
            </a:r>
          </a:p>
          <a:p>
            <a:pPr algn="ctr"/>
            <a:r>
              <a:rPr lang="fr-FR" dirty="0" smtClean="0"/>
              <a:t>Rappel réglementaire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512156" y="4913850"/>
            <a:ext cx="4301544" cy="184375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Trois contenus</a:t>
            </a:r>
          </a:p>
          <a:p>
            <a:pPr algn="ctr"/>
            <a:r>
              <a:rPr lang="fr-FR" sz="2000" dirty="0" smtClean="0"/>
              <a:t>●L’aide aux élèves en difficulté</a:t>
            </a:r>
          </a:p>
          <a:p>
            <a:pPr algn="ctr"/>
            <a:r>
              <a:rPr lang="fr-FR" sz="2000" dirty="0" smtClean="0"/>
              <a:t>●Aide au travail personnel</a:t>
            </a:r>
          </a:p>
          <a:p>
            <a:pPr algn="ctr"/>
            <a:r>
              <a:rPr lang="fr-FR" sz="2000" dirty="0" smtClean="0"/>
              <a:t>●Une activité prévue au projet d’école</a:t>
            </a:r>
            <a:endParaRPr lang="fr-FR" sz="20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03030" y="4290015"/>
            <a:ext cx="5112911" cy="23019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60 heures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 smtClean="0"/>
              <a:t>● 36 heures devant élèves, soit une heure par semaine par enseignant</a:t>
            </a:r>
          </a:p>
          <a:p>
            <a:pPr algn="ctr"/>
            <a:r>
              <a:rPr lang="fr-FR" sz="2000" dirty="0" smtClean="0"/>
              <a:t>● 24 heures forfaitaires pour l’identification des élèves, l’organisation et l’articulation avec d’autres actions</a:t>
            </a:r>
            <a:endParaRPr lang="fr-FR" sz="20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96212" y="751755"/>
            <a:ext cx="5576553" cy="13603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Elles se substituent à l’aide personnalisée</a:t>
            </a:r>
            <a:endParaRPr lang="fr-FR" sz="2000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6735651" y="751755"/>
            <a:ext cx="4507605" cy="177750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Elles font partie du temps  </a:t>
            </a:r>
            <a:r>
              <a:rPr lang="fr-FR" sz="2000" b="1" dirty="0" smtClean="0"/>
              <a:t>dû </a:t>
            </a:r>
            <a:r>
              <a:rPr lang="fr-FR" sz="2000" b="1" dirty="0" smtClean="0"/>
              <a:t>par les enseignants.</a:t>
            </a:r>
          </a:p>
          <a:p>
            <a:pPr algn="ctr"/>
            <a:r>
              <a:rPr lang="fr-FR" sz="2000" dirty="0" smtClean="0"/>
              <a:t>A ce titre elles sont obligatoires pour les enseignants</a:t>
            </a:r>
            <a:endParaRPr lang="fr-FR" sz="20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967469" y="2733386"/>
            <a:ext cx="4752305" cy="19931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Elles ne font pas partie du temps scolaire</a:t>
            </a:r>
          </a:p>
          <a:p>
            <a:pPr algn="ctr"/>
            <a:r>
              <a:rPr lang="fr-FR" sz="2000" dirty="0" smtClean="0"/>
              <a:t>A ce titre elles ne sont pas obligatoires pour les élèves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250428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559121" y="141668"/>
            <a:ext cx="3090929" cy="12106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Les APC</a:t>
            </a:r>
          </a:p>
          <a:p>
            <a:pPr algn="ctr"/>
            <a:r>
              <a:rPr lang="fr-FR" sz="2000" dirty="0" smtClean="0"/>
              <a:t>Conclusion provisoire</a:t>
            </a:r>
            <a:endParaRPr lang="fr-FR" sz="2000" dirty="0"/>
          </a:p>
        </p:txBody>
      </p:sp>
      <p:sp>
        <p:nvSpPr>
          <p:cNvPr id="3" name="ZoneTexte 2"/>
          <p:cNvSpPr txBox="1"/>
          <p:nvPr/>
        </p:nvSpPr>
        <p:spPr>
          <a:xfrm>
            <a:off x="2987898" y="1766044"/>
            <a:ext cx="7740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Nécessité d’une anticipation dès le début de l’année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352281" y="2544143"/>
            <a:ext cx="9504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Nécessité d’une programmation au moins trimestrielle, si ce n’est annuelle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1996225" y="4530538"/>
            <a:ext cx="8242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Nécessité d’une information précise des parents (+ autorisation)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987898" y="5601860"/>
            <a:ext cx="623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Nécessité d’une information précise des élèves</a:t>
            </a:r>
            <a:endParaRPr lang="fr-FR" sz="24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837127" y="3384633"/>
            <a:ext cx="10560676" cy="6335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Une partie des heures forfaitaires seront utilisées en début d’année pour construire le dispositif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3219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765184" y="2756079"/>
            <a:ext cx="2550017" cy="12621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Les APC …</a:t>
            </a:r>
          </a:p>
          <a:p>
            <a:pPr algn="ctr"/>
            <a:r>
              <a:rPr lang="fr-FR" sz="2400" dirty="0"/>
              <a:t>d</a:t>
            </a:r>
            <a:r>
              <a:rPr lang="fr-FR" sz="2400" dirty="0" smtClean="0"/>
              <a:t>es questions</a:t>
            </a:r>
            <a:endParaRPr lang="fr-FR" sz="24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98897" y="169578"/>
            <a:ext cx="2343954" cy="14166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Tous les enseignants en même temps ou chacun son tour ?</a:t>
            </a:r>
            <a:endParaRPr lang="fr-FR" sz="20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7239805" y="5342580"/>
            <a:ext cx="2343954" cy="14166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Quelles activités inscrites au projet d’école ?</a:t>
            </a:r>
            <a:endParaRPr lang="fr-FR" sz="20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9622395" y="3329195"/>
            <a:ext cx="2343954" cy="14166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Le travail personnel, qu’est ce que c’est ?</a:t>
            </a:r>
            <a:endParaRPr lang="fr-FR" sz="20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8757636" y="1770843"/>
            <a:ext cx="2343954" cy="14166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L’aide aux enfants en difficulté c’est comme l’AP ?</a:t>
            </a:r>
            <a:endParaRPr lang="fr-FR" sz="20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6004241" y="120744"/>
            <a:ext cx="2343954" cy="14166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Combien d’élèves à la fois ?</a:t>
            </a:r>
            <a:endParaRPr lang="fr-FR" sz="20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25003" y="3715553"/>
            <a:ext cx="2343954" cy="14166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A quel moment dans la journée ?</a:t>
            </a:r>
            <a:endParaRPr lang="fr-FR" sz="20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4290141" y="5132229"/>
            <a:ext cx="2645536" cy="14166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Tous les enseignants peuvent-il travailler sur le même thème ?</a:t>
            </a:r>
            <a:endParaRPr lang="fr-FR" sz="2000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1642059" y="5342580"/>
            <a:ext cx="2343954" cy="14166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Comment on fait dans les RPI ?</a:t>
            </a:r>
            <a:endParaRPr lang="fr-FR" sz="20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9684912" y="4930460"/>
            <a:ext cx="2343954" cy="14166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Y – a – t-il encore des devoirs à la maison ?</a:t>
            </a:r>
            <a:endParaRPr lang="fr-FR" sz="20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386367" y="2047741"/>
            <a:ext cx="2936382" cy="14166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Comment le positionner par rapport aux (futures) activités périscolaires ?</a:t>
            </a:r>
            <a:endParaRPr lang="fr-FR" sz="20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3118164" y="169578"/>
            <a:ext cx="2343954" cy="14166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Ça se passe où ?</a:t>
            </a:r>
            <a:endParaRPr lang="fr-FR" sz="20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9365631" y="169578"/>
            <a:ext cx="2343954" cy="14166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Et en maternelle ?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21907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760631" y="141669"/>
            <a:ext cx="3747753" cy="1416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Les APC …</a:t>
            </a:r>
          </a:p>
          <a:p>
            <a:pPr algn="ctr"/>
            <a:r>
              <a:rPr lang="fr-FR" sz="2000" dirty="0" smtClean="0"/>
              <a:t>Ce qu’on aimerait pouvoir en faire </a:t>
            </a:r>
            <a:endParaRPr lang="fr-FR" sz="2000" dirty="0"/>
          </a:p>
        </p:txBody>
      </p:sp>
      <p:sp>
        <p:nvSpPr>
          <p:cNvPr id="3" name="ZoneTexte 2"/>
          <p:cNvSpPr txBox="1"/>
          <p:nvPr/>
        </p:nvSpPr>
        <p:spPr>
          <a:xfrm>
            <a:off x="283335" y="2253803"/>
            <a:ext cx="4108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Un moment de liberté pédagogique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4724400" y="1955443"/>
            <a:ext cx="4108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Un temps pour faire ce qu’on n’a pas le temps de faire autrement 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6001555" y="5222526"/>
            <a:ext cx="4108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Un moment dédié aux élèves qui en ont le plus besoin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616039" y="3435244"/>
            <a:ext cx="4108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Un temps pour faire des activités culturelles, artistiques, sportives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905814" y="5435253"/>
            <a:ext cx="4108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Un moment où on noue une autre relation avec les élèves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6001555" y="3402959"/>
            <a:ext cx="4778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L’opportunité de faire des manipulations en sciences, en petit groupe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82665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546242" y="90152"/>
            <a:ext cx="2794716" cy="1275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Les APC…</a:t>
            </a:r>
          </a:p>
          <a:p>
            <a:pPr algn="ctr"/>
            <a:r>
              <a:rPr lang="fr-FR" sz="2400" dirty="0"/>
              <a:t>e</a:t>
            </a:r>
            <a:r>
              <a:rPr lang="fr-FR" sz="2400" dirty="0" smtClean="0"/>
              <a:t>t pourtant des contraintes</a:t>
            </a: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218941" y="1738648"/>
            <a:ext cx="2060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caractère non obligatoire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412901" y="1725769"/>
            <a:ext cx="820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Comment faire si des enfants fréquentent irrégulièrement, pour réaliser un projet ?</a:t>
            </a:r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2279561" y="1898543"/>
            <a:ext cx="953036" cy="1632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18941" y="2627084"/>
            <a:ext cx="1790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</a:t>
            </a:r>
            <a:r>
              <a:rPr lang="fr-FR" dirty="0" smtClean="0"/>
              <a:t>i on opte pour le « chacun son tour »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631842" y="2904082"/>
            <a:ext cx="798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Risque d’émiettement et de manque de coordination</a:t>
            </a:r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2228045" y="2979278"/>
            <a:ext cx="1004552" cy="1631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18941" y="3792519"/>
            <a:ext cx="3013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 chaque enseignant intervient sur le même groupe d’élève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512158" y="3940935"/>
            <a:ext cx="6323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nombre d’élèves concernés est très restreint</a:t>
            </a:r>
            <a:endParaRPr lang="fr-FR" dirty="0"/>
          </a:p>
        </p:txBody>
      </p:sp>
      <p:sp>
        <p:nvSpPr>
          <p:cNvPr id="11" name="Flèche droite 10"/>
          <p:cNvSpPr/>
          <p:nvPr/>
        </p:nvSpPr>
        <p:spPr>
          <a:xfrm>
            <a:off x="3631842" y="4082395"/>
            <a:ext cx="1661375" cy="227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18941" y="4996591"/>
            <a:ext cx="188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 2 X ½ heure</a:t>
            </a:r>
            <a:endParaRPr lang="fr-FR" dirty="0"/>
          </a:p>
        </p:txBody>
      </p:sp>
      <p:sp>
        <p:nvSpPr>
          <p:cNvPr id="13" name="Flèche droite 12"/>
          <p:cNvSpPr/>
          <p:nvPr/>
        </p:nvSpPr>
        <p:spPr>
          <a:xfrm>
            <a:off x="2730321" y="5058702"/>
            <a:ext cx="901521" cy="208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4353059" y="4957954"/>
            <a:ext cx="7122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Temps trop court pour bâtir quelque chose d’intéressant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73864" y="5754057"/>
            <a:ext cx="1880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Identifier des élèves</a:t>
            </a:r>
            <a:endParaRPr lang="fr-FR" dirty="0"/>
          </a:p>
        </p:txBody>
      </p:sp>
      <p:sp>
        <p:nvSpPr>
          <p:cNvPr id="16" name="Flèche droite 15"/>
          <p:cNvSpPr/>
          <p:nvPr/>
        </p:nvSpPr>
        <p:spPr>
          <a:xfrm>
            <a:off x="2421228" y="5962918"/>
            <a:ext cx="811369" cy="206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515932" y="5754057"/>
            <a:ext cx="810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Oui pour du soutien, mais pour une activité culturelle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57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262907" y="206063"/>
            <a:ext cx="3142447" cy="746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Les APC …</a:t>
            </a:r>
          </a:p>
          <a:p>
            <a:pPr algn="ctr"/>
            <a:r>
              <a:rPr lang="fr-FR" sz="2400" dirty="0" smtClean="0"/>
              <a:t> suggestion n° 1 </a:t>
            </a:r>
            <a:endParaRPr lang="fr-FR" sz="2400" dirty="0" smtClean="0"/>
          </a:p>
          <a:p>
            <a:pPr algn="ctr"/>
            <a:endParaRPr lang="fr-FR" sz="24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92428" y="1416676"/>
            <a:ext cx="3464417" cy="525457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Garder le lien avec les activités scolaires</a:t>
            </a:r>
          </a:p>
          <a:p>
            <a:pPr algn="ctr"/>
            <a:r>
              <a:rPr lang="fr-FR" sz="2000" b="1" dirty="0"/>
              <a:t>p</a:t>
            </a:r>
            <a:r>
              <a:rPr lang="fr-FR" sz="2000" b="1" dirty="0" smtClean="0"/>
              <a:t>our </a:t>
            </a:r>
            <a:r>
              <a:rPr lang="fr-FR" sz="2000" b="1" dirty="0" smtClean="0"/>
              <a:t>:</a:t>
            </a:r>
          </a:p>
          <a:p>
            <a:pPr algn="ctr"/>
            <a:endParaRPr lang="fr-FR" sz="2000" dirty="0"/>
          </a:p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Éviter une ambiguïté, dans l’esprit des élèves, avec le périscolaire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 smtClean="0"/>
              <a:t>Exploiter  la compétence professionnelle de l’enseignant</a:t>
            </a:r>
          </a:p>
          <a:p>
            <a:pPr algn="ctr"/>
            <a:endParaRPr lang="fr-FR" sz="2000" dirty="0"/>
          </a:p>
          <a:p>
            <a:pPr algn="ctr"/>
            <a:endParaRPr lang="fr-FR" sz="2000" dirty="0" smtClean="0"/>
          </a:p>
          <a:p>
            <a:pPr algn="ctr"/>
            <a:endParaRPr lang="fr-FR" sz="2000" dirty="0"/>
          </a:p>
          <a:p>
            <a:pPr algn="ctr"/>
            <a:endParaRPr lang="fr-FR" sz="20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5138671" y="5090374"/>
            <a:ext cx="6709893" cy="138126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L’anticipation, le prolongement et restitution</a:t>
            </a:r>
          </a:p>
          <a:p>
            <a:pPr algn="ctr"/>
            <a:r>
              <a:rPr lang="fr-FR" sz="2000" dirty="0" smtClean="0"/>
              <a:t>Exemple : on vient de faire une manipulation en sciences : quelques élèves sont pris en APC pour saisir et organiser sur l’ordinateur les données recueillies </a:t>
            </a:r>
            <a:endParaRPr lang="fr-FR" sz="20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164429" y="1416676"/>
            <a:ext cx="6684135" cy="158410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L’aide, le soutien</a:t>
            </a:r>
          </a:p>
          <a:p>
            <a:pPr algn="ctr"/>
            <a:r>
              <a:rPr lang="fr-FR" sz="2000" dirty="0" smtClean="0"/>
              <a:t>Sur une modalité proche ou semblable à l’aide personnalisée</a:t>
            </a:r>
            <a:endParaRPr lang="fr-FR" sz="20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5190187" y="3181081"/>
            <a:ext cx="6658377" cy="162595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La mise en méthode</a:t>
            </a:r>
          </a:p>
          <a:p>
            <a:pPr algn="ctr"/>
            <a:r>
              <a:rPr lang="fr-FR" sz="2000" dirty="0" smtClean="0"/>
              <a:t>Apprendre à apprendre, apprendre à gérer son travail perso, les outils de l’élève</a:t>
            </a:r>
          </a:p>
        </p:txBody>
      </p:sp>
      <p:sp>
        <p:nvSpPr>
          <p:cNvPr id="8" name="Flèche droite 7"/>
          <p:cNvSpPr/>
          <p:nvPr/>
        </p:nvSpPr>
        <p:spPr>
          <a:xfrm>
            <a:off x="4262907" y="2208726"/>
            <a:ext cx="772732" cy="122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4211392" y="3953814"/>
            <a:ext cx="927279" cy="103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4211392" y="5756856"/>
            <a:ext cx="824247" cy="154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1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262907" y="206063"/>
            <a:ext cx="3142447" cy="746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Les APC …</a:t>
            </a:r>
          </a:p>
          <a:p>
            <a:pPr algn="ctr"/>
            <a:r>
              <a:rPr lang="fr-FR" sz="2400" dirty="0"/>
              <a:t>s</a:t>
            </a:r>
            <a:r>
              <a:rPr lang="fr-FR" sz="2400" dirty="0" smtClean="0"/>
              <a:t>uggestion n° 2</a:t>
            </a:r>
            <a:endParaRPr lang="fr-FR" sz="24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92428" y="1416676"/>
            <a:ext cx="3464417" cy="525457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000" dirty="0"/>
          </a:p>
          <a:p>
            <a:pPr algn="ctr"/>
            <a:r>
              <a:rPr lang="fr-FR" sz="2000" b="1" dirty="0"/>
              <a:t>Garder le lien avec </a:t>
            </a:r>
            <a:r>
              <a:rPr lang="fr-FR" sz="2000" b="1" dirty="0" smtClean="0"/>
              <a:t>le groupe classe</a:t>
            </a:r>
          </a:p>
          <a:p>
            <a:pPr algn="ctr"/>
            <a:r>
              <a:rPr lang="fr-FR" sz="2000" b="1" dirty="0"/>
              <a:t>p</a:t>
            </a:r>
            <a:r>
              <a:rPr lang="fr-FR" sz="2000" b="1" dirty="0" smtClean="0"/>
              <a:t>our </a:t>
            </a:r>
            <a:r>
              <a:rPr lang="fr-FR" sz="2000" b="1" dirty="0"/>
              <a:t>:</a:t>
            </a:r>
          </a:p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Faire en sorte que les élèves concernés et les élèves non concernés ne se sentent pas exclus</a:t>
            </a:r>
            <a:endParaRPr lang="fr-FR" sz="2000" dirty="0"/>
          </a:p>
          <a:p>
            <a:pPr algn="ctr"/>
            <a:endParaRPr lang="fr-FR" sz="2000" dirty="0"/>
          </a:p>
          <a:p>
            <a:pPr algn="ctr"/>
            <a:endParaRPr lang="fr-FR" sz="2000" dirty="0" smtClean="0"/>
          </a:p>
          <a:p>
            <a:pPr algn="ctr"/>
            <a:endParaRPr lang="fr-FR" sz="2000" dirty="0"/>
          </a:p>
          <a:p>
            <a:pPr algn="ctr"/>
            <a:endParaRPr lang="fr-FR" sz="20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5100034" y="5038859"/>
            <a:ext cx="6709893" cy="16323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Le tutorat ou le parrainage</a:t>
            </a:r>
          </a:p>
          <a:p>
            <a:pPr algn="ctr"/>
            <a:r>
              <a:rPr lang="fr-FR" sz="2000" dirty="0" smtClean="0"/>
              <a:t>En particulier dans une classe multiniveaux</a:t>
            </a:r>
            <a:endParaRPr lang="fr-FR" sz="2000" dirty="0" smtClean="0"/>
          </a:p>
          <a:p>
            <a:pPr algn="ctr"/>
            <a:endParaRPr lang="fr-FR" sz="20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151550" y="1416676"/>
            <a:ext cx="6684135" cy="158410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La régulation du groupe</a:t>
            </a:r>
          </a:p>
          <a:p>
            <a:pPr algn="ctr"/>
            <a:r>
              <a:rPr lang="fr-FR" sz="2000" dirty="0" smtClean="0"/>
              <a:t>Par exemple, la préparation par un groupe d’élèves du prochain conseil d’élèves</a:t>
            </a:r>
            <a:endParaRPr lang="fr-FR" sz="2000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5151550" y="3206839"/>
            <a:ext cx="6658377" cy="162595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000" dirty="0" smtClean="0"/>
          </a:p>
          <a:p>
            <a:pPr algn="ctr"/>
            <a:endParaRPr lang="fr-FR" sz="2000" dirty="0" smtClean="0"/>
          </a:p>
          <a:p>
            <a:pPr algn="ctr"/>
            <a:r>
              <a:rPr lang="fr-FR" sz="2000" b="1" dirty="0" smtClean="0"/>
              <a:t>Le partage de connaissances</a:t>
            </a:r>
            <a:endParaRPr lang="fr-FR" sz="2000" b="1" dirty="0"/>
          </a:p>
          <a:p>
            <a:pPr algn="ctr"/>
            <a:r>
              <a:rPr lang="fr-FR" sz="2000" dirty="0" smtClean="0"/>
              <a:t>Par exemple la préparation d’exposés, la préparation d’exposés q</a:t>
            </a:r>
            <a:r>
              <a:rPr lang="fr-FR" sz="2000" dirty="0" smtClean="0"/>
              <a:t>u’on fera ensuite devant les camarades</a:t>
            </a:r>
            <a:endParaRPr lang="fr-FR" sz="2000" dirty="0" smtClean="0"/>
          </a:p>
          <a:p>
            <a:pPr algn="ctr"/>
            <a:endParaRPr lang="fr-FR" sz="2000" dirty="0" smtClean="0"/>
          </a:p>
          <a:p>
            <a:pPr algn="ctr"/>
            <a:endParaRPr lang="fr-FR" sz="2000" dirty="0" smtClean="0"/>
          </a:p>
          <a:p>
            <a:pPr algn="ctr"/>
            <a:endParaRPr lang="fr-FR" sz="2000" dirty="0" smtClean="0"/>
          </a:p>
        </p:txBody>
      </p:sp>
      <p:sp>
        <p:nvSpPr>
          <p:cNvPr id="3" name="Flèche droite 2"/>
          <p:cNvSpPr/>
          <p:nvPr/>
        </p:nvSpPr>
        <p:spPr>
          <a:xfrm>
            <a:off x="4262907" y="2287610"/>
            <a:ext cx="759854" cy="146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4262907" y="3873321"/>
            <a:ext cx="759854" cy="146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4198512" y="5785833"/>
            <a:ext cx="759854" cy="146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852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262907" y="206063"/>
            <a:ext cx="3142447" cy="746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Les APC </a:t>
            </a:r>
            <a:r>
              <a:rPr lang="fr-FR" sz="2400" dirty="0" smtClean="0"/>
              <a:t>…</a:t>
            </a:r>
          </a:p>
          <a:p>
            <a:pPr algn="ctr"/>
            <a:r>
              <a:rPr lang="fr-FR" sz="2400" dirty="0"/>
              <a:t>s</a:t>
            </a:r>
            <a:r>
              <a:rPr lang="fr-FR" sz="2400" dirty="0" smtClean="0"/>
              <a:t>uggestion n° 3 </a:t>
            </a:r>
            <a:endParaRPr lang="fr-FR" sz="2400" dirty="0" smtClean="0"/>
          </a:p>
          <a:p>
            <a:pPr algn="ctr"/>
            <a:endParaRPr lang="fr-FR" sz="24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92428" y="1416676"/>
            <a:ext cx="3464417" cy="525457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000" dirty="0"/>
          </a:p>
          <a:p>
            <a:pPr algn="ctr"/>
            <a:r>
              <a:rPr lang="fr-FR" sz="2000" b="1" dirty="0" smtClean="0"/>
              <a:t>Permettre </a:t>
            </a:r>
            <a:r>
              <a:rPr lang="fr-FR" sz="2000" b="1" dirty="0" smtClean="0"/>
              <a:t> un autre rapport au temps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 smtClean="0"/>
              <a:t>Pour échapper au découpage horaire classique des leçons </a:t>
            </a:r>
          </a:p>
          <a:p>
            <a:pPr algn="ctr"/>
            <a:endParaRPr lang="fr-FR" sz="2000" dirty="0"/>
          </a:p>
          <a:p>
            <a:pPr algn="ctr"/>
            <a:endParaRPr lang="fr-FR" sz="2000" dirty="0" smtClean="0"/>
          </a:p>
          <a:p>
            <a:pPr algn="ctr"/>
            <a:endParaRPr lang="fr-FR" sz="2000" dirty="0"/>
          </a:p>
          <a:p>
            <a:pPr algn="ctr"/>
            <a:endParaRPr lang="fr-FR" sz="2000" dirty="0" smtClean="0"/>
          </a:p>
          <a:p>
            <a:pPr algn="ctr"/>
            <a:endParaRPr lang="fr-FR" sz="2000" dirty="0" smtClean="0"/>
          </a:p>
          <a:p>
            <a:pPr algn="ctr"/>
            <a:endParaRPr lang="fr-FR" sz="2000" dirty="0"/>
          </a:p>
          <a:p>
            <a:pPr algn="ctr"/>
            <a:endParaRPr lang="fr-FR" sz="2000" dirty="0" smtClean="0"/>
          </a:p>
          <a:p>
            <a:pPr algn="ctr"/>
            <a:endParaRPr lang="fr-FR" sz="2000" dirty="0"/>
          </a:p>
          <a:p>
            <a:pPr algn="ctr"/>
            <a:endParaRPr lang="fr-FR" sz="20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5100034" y="5038859"/>
            <a:ext cx="6709893" cy="16323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Sur la réalisation de projets à long terme</a:t>
            </a:r>
          </a:p>
          <a:p>
            <a:pPr algn="ctr"/>
            <a:r>
              <a:rPr lang="fr-FR" sz="2000" dirty="0" smtClean="0"/>
              <a:t>Par exemple, se lancer dans la réalisation d’un objet (technique) sur une période, un trimestre entier voire sur l’année </a:t>
            </a:r>
            <a:endParaRPr lang="fr-FR" sz="20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151550" y="1411846"/>
            <a:ext cx="6684135" cy="158410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Sur la gestion du travail personnel</a:t>
            </a:r>
          </a:p>
          <a:p>
            <a:pPr algn="ctr"/>
            <a:r>
              <a:rPr lang="fr-FR" sz="2000" dirty="0" smtClean="0"/>
              <a:t>Par exemple, instaurer un temps de mise à jour et de relecture des cahiers, productions etc.</a:t>
            </a:r>
            <a:endParaRPr lang="fr-FR" sz="2000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5151550" y="3230986"/>
            <a:ext cx="6658377" cy="162595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Sur la gestion du parcours</a:t>
            </a:r>
          </a:p>
          <a:p>
            <a:pPr algn="ctr"/>
            <a:r>
              <a:rPr lang="fr-FR" sz="2000" dirty="0" smtClean="0"/>
              <a:t>Par exemple, instaurer des temps de discussion bilan par petits groupes sur une période écoulée, où sur l’arrivée d’une échéance importante (6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)</a:t>
            </a:r>
            <a:endParaRPr lang="fr-FR" sz="2000" dirty="0" smtClean="0"/>
          </a:p>
        </p:txBody>
      </p:sp>
      <p:sp>
        <p:nvSpPr>
          <p:cNvPr id="3" name="Flèche droite 2"/>
          <p:cNvSpPr/>
          <p:nvPr/>
        </p:nvSpPr>
        <p:spPr>
          <a:xfrm>
            <a:off x="4262907" y="2203896"/>
            <a:ext cx="772732" cy="2044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4159877" y="3941738"/>
            <a:ext cx="772732" cy="2044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4192073" y="5650604"/>
            <a:ext cx="772732" cy="2044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284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262907" y="206063"/>
            <a:ext cx="3142447" cy="746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Les APC </a:t>
            </a:r>
            <a:r>
              <a:rPr lang="fr-FR" sz="2400" dirty="0" smtClean="0"/>
              <a:t>…</a:t>
            </a:r>
          </a:p>
          <a:p>
            <a:pPr algn="ctr"/>
            <a:r>
              <a:rPr lang="fr-FR" sz="2400" dirty="0"/>
              <a:t>s</a:t>
            </a:r>
            <a:r>
              <a:rPr lang="fr-FR" sz="2400" dirty="0" smtClean="0"/>
              <a:t>uggestion n° 4 </a:t>
            </a:r>
            <a:endParaRPr lang="fr-FR" sz="2400" dirty="0" smtClean="0"/>
          </a:p>
          <a:p>
            <a:pPr algn="ctr"/>
            <a:endParaRPr lang="fr-FR" sz="24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92428" y="1416676"/>
            <a:ext cx="3464417" cy="525457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000" dirty="0"/>
          </a:p>
          <a:p>
            <a:pPr algn="ctr"/>
            <a:r>
              <a:rPr lang="fr-FR" sz="2000" b="1" dirty="0" smtClean="0"/>
              <a:t>Permettre </a:t>
            </a:r>
            <a:r>
              <a:rPr lang="fr-FR" sz="2000" b="1" dirty="0" smtClean="0"/>
              <a:t> un autre rapport à soi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 smtClean="0"/>
              <a:t>Pour se voir agir autrement qu’en tant qu’élève</a:t>
            </a:r>
          </a:p>
          <a:p>
            <a:pPr algn="ctr"/>
            <a:r>
              <a:rPr lang="fr-FR" sz="2000" dirty="0"/>
              <a:t>a</a:t>
            </a:r>
            <a:r>
              <a:rPr lang="fr-FR" sz="2000" dirty="0" smtClean="0"/>
              <a:t>u travers d’actions non évaluées scolairement</a:t>
            </a:r>
            <a:endParaRPr lang="fr-FR" sz="2000" dirty="0" smtClean="0"/>
          </a:p>
          <a:p>
            <a:pPr algn="ctr"/>
            <a:endParaRPr lang="fr-FR" sz="2000" dirty="0"/>
          </a:p>
          <a:p>
            <a:pPr algn="ctr"/>
            <a:endParaRPr lang="fr-FR" sz="2000" dirty="0" smtClean="0"/>
          </a:p>
          <a:p>
            <a:pPr algn="ctr"/>
            <a:endParaRPr lang="fr-FR" sz="2000" dirty="0"/>
          </a:p>
          <a:p>
            <a:pPr algn="ctr"/>
            <a:endParaRPr lang="fr-FR" sz="20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5241702" y="5091983"/>
            <a:ext cx="6709893" cy="16323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000" dirty="0" smtClean="0"/>
          </a:p>
          <a:p>
            <a:pPr algn="ctr"/>
            <a:endParaRPr lang="fr-FR" sz="2000" dirty="0"/>
          </a:p>
          <a:p>
            <a:pPr algn="ctr"/>
            <a:r>
              <a:rPr lang="fr-FR" sz="2000" b="1" dirty="0" smtClean="0"/>
              <a:t>En réalisant un projet citoyen</a:t>
            </a:r>
          </a:p>
          <a:p>
            <a:pPr algn="ctr"/>
            <a:r>
              <a:rPr lang="fr-FR" sz="2000" dirty="0" smtClean="0"/>
              <a:t>Nettoyage de sentier, travail avec la municipalité à la mise en place d’un conseil municipal des enfants, semis de fleurs sur un espace identifié avec la commune</a:t>
            </a:r>
            <a:r>
              <a:rPr lang="fr-FR" sz="2000" dirty="0" smtClean="0"/>
              <a:t> etc.</a:t>
            </a:r>
            <a:endParaRPr lang="fr-FR" sz="2000" dirty="0" smtClean="0"/>
          </a:p>
          <a:p>
            <a:pPr algn="ctr"/>
            <a:endParaRPr lang="fr-FR" sz="2000" dirty="0" smtClean="0"/>
          </a:p>
          <a:p>
            <a:pPr algn="ctr"/>
            <a:endParaRPr lang="fr-FR" sz="2000" dirty="0" smtClean="0"/>
          </a:p>
          <a:p>
            <a:pPr algn="ctr"/>
            <a:endParaRPr lang="fr-FR" sz="20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293218" y="1411846"/>
            <a:ext cx="6684135" cy="158410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Par la libération au travers d’activités d’expression</a:t>
            </a:r>
          </a:p>
          <a:p>
            <a:pPr algn="ctr"/>
            <a:r>
              <a:rPr lang="fr-FR" sz="2000" dirty="0" smtClean="0"/>
              <a:t>Classes orchestres, peinture très grand format, théâtre, expression corporelle, jardinage</a:t>
            </a:r>
          </a:p>
          <a:p>
            <a:pPr algn="ctr"/>
            <a:endParaRPr lang="fr-FR" sz="2000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5293218" y="3230986"/>
            <a:ext cx="6658377" cy="162595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En pouvant parler de soi autrement qu’en tant qu’élève</a:t>
            </a:r>
          </a:p>
          <a:p>
            <a:pPr algn="ctr"/>
            <a:r>
              <a:rPr lang="fr-FR" sz="2000" dirty="0" smtClean="0"/>
              <a:t>Pourquoi le cahier de vie serait-il réservé à la maternelle ?</a:t>
            </a:r>
            <a:endParaRPr lang="fr-FR" sz="2000" dirty="0" smtClean="0"/>
          </a:p>
        </p:txBody>
      </p:sp>
      <p:sp>
        <p:nvSpPr>
          <p:cNvPr id="8" name="Flèche droite 7"/>
          <p:cNvSpPr/>
          <p:nvPr/>
        </p:nvSpPr>
        <p:spPr>
          <a:xfrm>
            <a:off x="4262907" y="2203896"/>
            <a:ext cx="772732" cy="2044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4288665" y="3941738"/>
            <a:ext cx="772732" cy="2044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4288665" y="5805954"/>
            <a:ext cx="772732" cy="2044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029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597758" y="257578"/>
            <a:ext cx="2987899" cy="15197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Les APC…</a:t>
            </a:r>
          </a:p>
          <a:p>
            <a:pPr algn="ctr"/>
            <a:r>
              <a:rPr lang="fr-FR" sz="2400" dirty="0"/>
              <a:t>à</a:t>
            </a:r>
            <a:r>
              <a:rPr lang="fr-FR" sz="2400" dirty="0" smtClean="0"/>
              <a:t> la maternelle</a:t>
            </a:r>
            <a:endParaRPr lang="fr-FR" sz="24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334852" y="2562896"/>
            <a:ext cx="2575774" cy="39409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 travail en langue orale en petit groupe</a:t>
            </a:r>
            <a:endParaRPr lang="fr-FR" sz="24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078051" y="2562896"/>
            <a:ext cx="2678805" cy="39409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 retour commentés sur des productions, outils en particulier le cahier de progrès ou le cahier de réussite</a:t>
            </a:r>
            <a:endParaRPr lang="fr-FR" sz="24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5924281" y="2562895"/>
            <a:ext cx="2627290" cy="39409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 retour commenté sur le cahier de vie</a:t>
            </a:r>
            <a:endParaRPr lang="fr-FR" sz="24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8950817" y="2562896"/>
            <a:ext cx="2807594" cy="394093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 jeu accompagné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Jeux symboliques</a:t>
            </a:r>
          </a:p>
          <a:p>
            <a:pPr algn="ctr"/>
            <a:r>
              <a:rPr lang="fr-FR" sz="2400" dirty="0" smtClean="0"/>
              <a:t>Jeux numériques</a:t>
            </a:r>
          </a:p>
          <a:p>
            <a:pPr algn="ctr"/>
            <a:r>
              <a:rPr lang="fr-FR" sz="2400" dirty="0" smtClean="0"/>
              <a:t>Jeux à règles 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12580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855</Words>
  <Application>Microsoft Office PowerPoint</Application>
  <PresentationFormat>Grand écran</PresentationFormat>
  <Paragraphs>139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Gérard</dc:creator>
  <cp:lastModifiedBy>Gérard</cp:lastModifiedBy>
  <cp:revision>42</cp:revision>
  <dcterms:created xsi:type="dcterms:W3CDTF">2013-06-04T11:49:59Z</dcterms:created>
  <dcterms:modified xsi:type="dcterms:W3CDTF">2013-06-04T21:31:25Z</dcterms:modified>
</cp:coreProperties>
</file>