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57" r:id="rId4"/>
    <p:sldId id="260" r:id="rId5"/>
    <p:sldId id="271" r:id="rId6"/>
    <p:sldId id="259" r:id="rId7"/>
    <p:sldId id="262" r:id="rId8"/>
    <p:sldId id="258" r:id="rId9"/>
    <p:sldId id="263" r:id="rId10"/>
    <p:sldId id="266" r:id="rId11"/>
    <p:sldId id="267" r:id="rId12"/>
    <p:sldId id="269" r:id="rId13"/>
    <p:sldId id="268" r:id="rId14"/>
    <p:sldId id="270" r:id="rId15"/>
    <p:sldId id="272"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F9031"/>
    <a:srgbClr val="FF6600"/>
    <a:srgbClr val="E0C1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85729-5FD0-4869-9950-48BE8630A9AE}" type="datetimeFigureOut">
              <a:rPr lang="fr-FR" smtClean="0"/>
              <a:t>13/12/2016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84464-1574-4F1A-B9C7-65226833B7D2}" type="slidenum">
              <a:rPr lang="fr-FR" smtClean="0"/>
              <a:t>‹N°›</a:t>
            </a:fld>
            <a:endParaRPr lang="fr-FR"/>
          </a:p>
        </p:txBody>
      </p:sp>
    </p:spTree>
    <p:extLst>
      <p:ext uri="{BB962C8B-B14F-4D97-AF65-F5344CB8AC3E}">
        <p14:creationId xmlns:p14="http://schemas.microsoft.com/office/powerpoint/2010/main" val="236115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C3A6C08D-DCD2-4622-9E86-8F24EB65B3DF}" type="datetime1">
              <a:rPr lang="fr-FR" smtClean="0"/>
              <a:t>13/12/2016</a:t>
            </a:fld>
            <a:endParaRPr lang="fr-FR"/>
          </a:p>
        </p:txBody>
      </p:sp>
      <p:sp>
        <p:nvSpPr>
          <p:cNvPr id="5" name="Espace réservé du pied de page 4"/>
          <p:cNvSpPr>
            <a:spLocks noGrp="1"/>
          </p:cNvSpPr>
          <p:nvPr>
            <p:ph type="ftr" sz="quarter" idx="11"/>
          </p:nvPr>
        </p:nvSpPr>
        <p:spPr/>
        <p:txBody>
          <a:bodyPr/>
          <a:lstStyle/>
          <a:p>
            <a:r>
              <a:rPr lang="fr-FR"/>
              <a:t>G. BUIRON - IEN Tournus - décembre 2016</a:t>
            </a:r>
          </a:p>
        </p:txBody>
      </p:sp>
      <p:sp>
        <p:nvSpPr>
          <p:cNvPr id="6" name="Espace réservé du numéro de diapositive 5"/>
          <p:cNvSpPr>
            <a:spLocks noGrp="1"/>
          </p:cNvSpPr>
          <p:nvPr>
            <p:ph type="sldNum" sz="quarter" idx="12"/>
          </p:nvPr>
        </p:nvSpPr>
        <p:spPr/>
        <p:txBody>
          <a:bodyPr/>
          <a:lstStyle/>
          <a:p>
            <a:fld id="{749910E7-1292-431B-AE1C-AF0CC2E93D2B}" type="slidenum">
              <a:rPr lang="fr-FR" smtClean="0"/>
              <a:t>‹N°›</a:t>
            </a:fld>
            <a:endParaRPr lang="fr-FR"/>
          </a:p>
        </p:txBody>
      </p:sp>
    </p:spTree>
    <p:extLst>
      <p:ext uri="{BB962C8B-B14F-4D97-AF65-F5344CB8AC3E}">
        <p14:creationId xmlns:p14="http://schemas.microsoft.com/office/powerpoint/2010/main" val="269213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0A40EA6-824D-4FC1-9D27-59DBC586D7D6}" type="datetime1">
              <a:rPr lang="fr-FR" smtClean="0"/>
              <a:t>13/12/2016</a:t>
            </a:fld>
            <a:endParaRPr lang="fr-FR"/>
          </a:p>
        </p:txBody>
      </p:sp>
      <p:sp>
        <p:nvSpPr>
          <p:cNvPr id="5" name="Espace réservé du pied de page 4"/>
          <p:cNvSpPr>
            <a:spLocks noGrp="1"/>
          </p:cNvSpPr>
          <p:nvPr>
            <p:ph type="ftr" sz="quarter" idx="11"/>
          </p:nvPr>
        </p:nvSpPr>
        <p:spPr/>
        <p:txBody>
          <a:bodyPr/>
          <a:lstStyle/>
          <a:p>
            <a:r>
              <a:rPr lang="fr-FR"/>
              <a:t>G. BUIRON - IEN Tournus - décembre 2016</a:t>
            </a:r>
          </a:p>
        </p:txBody>
      </p:sp>
      <p:sp>
        <p:nvSpPr>
          <p:cNvPr id="6" name="Espace réservé du numéro de diapositive 5"/>
          <p:cNvSpPr>
            <a:spLocks noGrp="1"/>
          </p:cNvSpPr>
          <p:nvPr>
            <p:ph type="sldNum" sz="quarter" idx="12"/>
          </p:nvPr>
        </p:nvSpPr>
        <p:spPr/>
        <p:txBody>
          <a:bodyPr/>
          <a:lstStyle/>
          <a:p>
            <a:fld id="{749910E7-1292-431B-AE1C-AF0CC2E93D2B}" type="slidenum">
              <a:rPr lang="fr-FR" smtClean="0"/>
              <a:t>‹N°›</a:t>
            </a:fld>
            <a:endParaRPr lang="fr-FR"/>
          </a:p>
        </p:txBody>
      </p:sp>
    </p:spTree>
    <p:extLst>
      <p:ext uri="{BB962C8B-B14F-4D97-AF65-F5344CB8AC3E}">
        <p14:creationId xmlns:p14="http://schemas.microsoft.com/office/powerpoint/2010/main" val="388559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059B9D8-1AED-4E99-B6A3-48638260AD4B}" type="datetime1">
              <a:rPr lang="fr-FR" smtClean="0"/>
              <a:t>13/12/2016</a:t>
            </a:fld>
            <a:endParaRPr lang="fr-FR"/>
          </a:p>
        </p:txBody>
      </p:sp>
      <p:sp>
        <p:nvSpPr>
          <p:cNvPr id="5" name="Espace réservé du pied de page 4"/>
          <p:cNvSpPr>
            <a:spLocks noGrp="1"/>
          </p:cNvSpPr>
          <p:nvPr>
            <p:ph type="ftr" sz="quarter" idx="11"/>
          </p:nvPr>
        </p:nvSpPr>
        <p:spPr/>
        <p:txBody>
          <a:bodyPr/>
          <a:lstStyle/>
          <a:p>
            <a:r>
              <a:rPr lang="fr-FR"/>
              <a:t>G. BUIRON - IEN Tournus - décembre 2016</a:t>
            </a:r>
          </a:p>
        </p:txBody>
      </p:sp>
      <p:sp>
        <p:nvSpPr>
          <p:cNvPr id="6" name="Espace réservé du numéro de diapositive 5"/>
          <p:cNvSpPr>
            <a:spLocks noGrp="1"/>
          </p:cNvSpPr>
          <p:nvPr>
            <p:ph type="sldNum" sz="quarter" idx="12"/>
          </p:nvPr>
        </p:nvSpPr>
        <p:spPr/>
        <p:txBody>
          <a:bodyPr/>
          <a:lstStyle/>
          <a:p>
            <a:fld id="{749910E7-1292-431B-AE1C-AF0CC2E93D2B}" type="slidenum">
              <a:rPr lang="fr-FR" smtClean="0"/>
              <a:t>‹N°›</a:t>
            </a:fld>
            <a:endParaRPr lang="fr-FR"/>
          </a:p>
        </p:txBody>
      </p:sp>
    </p:spTree>
    <p:extLst>
      <p:ext uri="{BB962C8B-B14F-4D97-AF65-F5344CB8AC3E}">
        <p14:creationId xmlns:p14="http://schemas.microsoft.com/office/powerpoint/2010/main" val="220764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2A99B00-40FE-41F2-BE65-8EF67EA150B7}" type="datetime1">
              <a:rPr lang="fr-FR" smtClean="0"/>
              <a:t>13/12/2016</a:t>
            </a:fld>
            <a:endParaRPr lang="fr-FR"/>
          </a:p>
        </p:txBody>
      </p:sp>
      <p:sp>
        <p:nvSpPr>
          <p:cNvPr id="5" name="Espace réservé du pied de page 4"/>
          <p:cNvSpPr>
            <a:spLocks noGrp="1"/>
          </p:cNvSpPr>
          <p:nvPr>
            <p:ph type="ftr" sz="quarter" idx="11"/>
          </p:nvPr>
        </p:nvSpPr>
        <p:spPr/>
        <p:txBody>
          <a:bodyPr/>
          <a:lstStyle/>
          <a:p>
            <a:r>
              <a:rPr lang="fr-FR"/>
              <a:t>G. BUIRON - IEN Tournus - décembre 2016</a:t>
            </a:r>
          </a:p>
        </p:txBody>
      </p:sp>
      <p:sp>
        <p:nvSpPr>
          <p:cNvPr id="6" name="Espace réservé du numéro de diapositive 5"/>
          <p:cNvSpPr>
            <a:spLocks noGrp="1"/>
          </p:cNvSpPr>
          <p:nvPr>
            <p:ph type="sldNum" sz="quarter" idx="12"/>
          </p:nvPr>
        </p:nvSpPr>
        <p:spPr/>
        <p:txBody>
          <a:bodyPr/>
          <a:lstStyle/>
          <a:p>
            <a:fld id="{749910E7-1292-431B-AE1C-AF0CC2E93D2B}" type="slidenum">
              <a:rPr lang="fr-FR" smtClean="0"/>
              <a:t>‹N°›</a:t>
            </a:fld>
            <a:endParaRPr lang="fr-FR"/>
          </a:p>
        </p:txBody>
      </p:sp>
    </p:spTree>
    <p:extLst>
      <p:ext uri="{BB962C8B-B14F-4D97-AF65-F5344CB8AC3E}">
        <p14:creationId xmlns:p14="http://schemas.microsoft.com/office/powerpoint/2010/main" val="54845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489138E-D1F4-4837-B088-988C0358F856}" type="datetime1">
              <a:rPr lang="fr-FR" smtClean="0"/>
              <a:t>13/12/2016</a:t>
            </a:fld>
            <a:endParaRPr lang="fr-FR"/>
          </a:p>
        </p:txBody>
      </p:sp>
      <p:sp>
        <p:nvSpPr>
          <p:cNvPr id="5" name="Espace réservé du pied de page 4"/>
          <p:cNvSpPr>
            <a:spLocks noGrp="1"/>
          </p:cNvSpPr>
          <p:nvPr>
            <p:ph type="ftr" sz="quarter" idx="11"/>
          </p:nvPr>
        </p:nvSpPr>
        <p:spPr/>
        <p:txBody>
          <a:bodyPr/>
          <a:lstStyle/>
          <a:p>
            <a:r>
              <a:rPr lang="fr-FR"/>
              <a:t>G. BUIRON - IEN Tournus - décembre 2016</a:t>
            </a:r>
          </a:p>
        </p:txBody>
      </p:sp>
      <p:sp>
        <p:nvSpPr>
          <p:cNvPr id="6" name="Espace réservé du numéro de diapositive 5"/>
          <p:cNvSpPr>
            <a:spLocks noGrp="1"/>
          </p:cNvSpPr>
          <p:nvPr>
            <p:ph type="sldNum" sz="quarter" idx="12"/>
          </p:nvPr>
        </p:nvSpPr>
        <p:spPr/>
        <p:txBody>
          <a:bodyPr/>
          <a:lstStyle/>
          <a:p>
            <a:fld id="{749910E7-1292-431B-AE1C-AF0CC2E93D2B}" type="slidenum">
              <a:rPr lang="fr-FR" smtClean="0"/>
              <a:t>‹N°›</a:t>
            </a:fld>
            <a:endParaRPr lang="fr-FR"/>
          </a:p>
        </p:txBody>
      </p:sp>
    </p:spTree>
    <p:extLst>
      <p:ext uri="{BB962C8B-B14F-4D97-AF65-F5344CB8AC3E}">
        <p14:creationId xmlns:p14="http://schemas.microsoft.com/office/powerpoint/2010/main" val="345058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A953B5C-5704-4612-BB59-BC3644ACD216}" type="datetime1">
              <a:rPr lang="fr-FR" smtClean="0"/>
              <a:t>13/12/2016</a:t>
            </a:fld>
            <a:endParaRPr lang="fr-FR"/>
          </a:p>
        </p:txBody>
      </p:sp>
      <p:sp>
        <p:nvSpPr>
          <p:cNvPr id="6" name="Espace réservé du pied de page 5"/>
          <p:cNvSpPr>
            <a:spLocks noGrp="1"/>
          </p:cNvSpPr>
          <p:nvPr>
            <p:ph type="ftr" sz="quarter" idx="11"/>
          </p:nvPr>
        </p:nvSpPr>
        <p:spPr/>
        <p:txBody>
          <a:bodyPr/>
          <a:lstStyle/>
          <a:p>
            <a:r>
              <a:rPr lang="fr-FR"/>
              <a:t>G. BUIRON - IEN Tournus - décembre 2016</a:t>
            </a:r>
          </a:p>
        </p:txBody>
      </p:sp>
      <p:sp>
        <p:nvSpPr>
          <p:cNvPr id="7" name="Espace réservé du numéro de diapositive 6"/>
          <p:cNvSpPr>
            <a:spLocks noGrp="1"/>
          </p:cNvSpPr>
          <p:nvPr>
            <p:ph type="sldNum" sz="quarter" idx="12"/>
          </p:nvPr>
        </p:nvSpPr>
        <p:spPr/>
        <p:txBody>
          <a:bodyPr/>
          <a:lstStyle/>
          <a:p>
            <a:fld id="{749910E7-1292-431B-AE1C-AF0CC2E93D2B}" type="slidenum">
              <a:rPr lang="fr-FR" smtClean="0"/>
              <a:t>‹N°›</a:t>
            </a:fld>
            <a:endParaRPr lang="fr-FR"/>
          </a:p>
        </p:txBody>
      </p:sp>
    </p:spTree>
    <p:extLst>
      <p:ext uri="{BB962C8B-B14F-4D97-AF65-F5344CB8AC3E}">
        <p14:creationId xmlns:p14="http://schemas.microsoft.com/office/powerpoint/2010/main" val="196088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325881F-AE37-4330-A8BE-CC9676BFFFF2}" type="datetime1">
              <a:rPr lang="fr-FR" smtClean="0"/>
              <a:t>13/12/2016</a:t>
            </a:fld>
            <a:endParaRPr lang="fr-FR"/>
          </a:p>
        </p:txBody>
      </p:sp>
      <p:sp>
        <p:nvSpPr>
          <p:cNvPr id="8" name="Espace réservé du pied de page 7"/>
          <p:cNvSpPr>
            <a:spLocks noGrp="1"/>
          </p:cNvSpPr>
          <p:nvPr>
            <p:ph type="ftr" sz="quarter" idx="11"/>
          </p:nvPr>
        </p:nvSpPr>
        <p:spPr/>
        <p:txBody>
          <a:bodyPr/>
          <a:lstStyle/>
          <a:p>
            <a:r>
              <a:rPr lang="fr-FR"/>
              <a:t>G. BUIRON - IEN Tournus - décembre 2016</a:t>
            </a:r>
          </a:p>
        </p:txBody>
      </p:sp>
      <p:sp>
        <p:nvSpPr>
          <p:cNvPr id="9" name="Espace réservé du numéro de diapositive 8"/>
          <p:cNvSpPr>
            <a:spLocks noGrp="1"/>
          </p:cNvSpPr>
          <p:nvPr>
            <p:ph type="sldNum" sz="quarter" idx="12"/>
          </p:nvPr>
        </p:nvSpPr>
        <p:spPr/>
        <p:txBody>
          <a:bodyPr/>
          <a:lstStyle/>
          <a:p>
            <a:fld id="{749910E7-1292-431B-AE1C-AF0CC2E93D2B}" type="slidenum">
              <a:rPr lang="fr-FR" smtClean="0"/>
              <a:t>‹N°›</a:t>
            </a:fld>
            <a:endParaRPr lang="fr-FR"/>
          </a:p>
        </p:txBody>
      </p:sp>
    </p:spTree>
    <p:extLst>
      <p:ext uri="{BB962C8B-B14F-4D97-AF65-F5344CB8AC3E}">
        <p14:creationId xmlns:p14="http://schemas.microsoft.com/office/powerpoint/2010/main" val="228367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88D4BA9-8543-4613-9CB2-F97F495BDDA7}" type="datetime1">
              <a:rPr lang="fr-FR" smtClean="0"/>
              <a:t>13/12/2016</a:t>
            </a:fld>
            <a:endParaRPr lang="fr-FR"/>
          </a:p>
        </p:txBody>
      </p:sp>
      <p:sp>
        <p:nvSpPr>
          <p:cNvPr id="4" name="Espace réservé du pied de page 3"/>
          <p:cNvSpPr>
            <a:spLocks noGrp="1"/>
          </p:cNvSpPr>
          <p:nvPr>
            <p:ph type="ftr" sz="quarter" idx="11"/>
          </p:nvPr>
        </p:nvSpPr>
        <p:spPr/>
        <p:txBody>
          <a:bodyPr/>
          <a:lstStyle/>
          <a:p>
            <a:r>
              <a:rPr lang="fr-FR"/>
              <a:t>G. BUIRON - IEN Tournus - décembre 2016</a:t>
            </a:r>
          </a:p>
        </p:txBody>
      </p:sp>
      <p:sp>
        <p:nvSpPr>
          <p:cNvPr id="5" name="Espace réservé du numéro de diapositive 4"/>
          <p:cNvSpPr>
            <a:spLocks noGrp="1"/>
          </p:cNvSpPr>
          <p:nvPr>
            <p:ph type="sldNum" sz="quarter" idx="12"/>
          </p:nvPr>
        </p:nvSpPr>
        <p:spPr/>
        <p:txBody>
          <a:bodyPr/>
          <a:lstStyle/>
          <a:p>
            <a:fld id="{749910E7-1292-431B-AE1C-AF0CC2E93D2B}" type="slidenum">
              <a:rPr lang="fr-FR" smtClean="0"/>
              <a:t>‹N°›</a:t>
            </a:fld>
            <a:endParaRPr lang="fr-FR"/>
          </a:p>
        </p:txBody>
      </p:sp>
    </p:spTree>
    <p:extLst>
      <p:ext uri="{BB962C8B-B14F-4D97-AF65-F5344CB8AC3E}">
        <p14:creationId xmlns:p14="http://schemas.microsoft.com/office/powerpoint/2010/main" val="203336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596D00-E259-49C8-BE9D-96542A474D2A}" type="datetime1">
              <a:rPr lang="fr-FR" smtClean="0"/>
              <a:t>13/12/2016</a:t>
            </a:fld>
            <a:endParaRPr lang="fr-FR"/>
          </a:p>
        </p:txBody>
      </p:sp>
      <p:sp>
        <p:nvSpPr>
          <p:cNvPr id="3" name="Espace réservé du pied de page 2"/>
          <p:cNvSpPr>
            <a:spLocks noGrp="1"/>
          </p:cNvSpPr>
          <p:nvPr>
            <p:ph type="ftr" sz="quarter" idx="11"/>
          </p:nvPr>
        </p:nvSpPr>
        <p:spPr/>
        <p:txBody>
          <a:bodyPr/>
          <a:lstStyle/>
          <a:p>
            <a:r>
              <a:rPr lang="fr-FR"/>
              <a:t>G. BUIRON - IEN Tournus - décembre 2016</a:t>
            </a:r>
          </a:p>
        </p:txBody>
      </p:sp>
      <p:sp>
        <p:nvSpPr>
          <p:cNvPr id="4" name="Espace réservé du numéro de diapositive 3"/>
          <p:cNvSpPr>
            <a:spLocks noGrp="1"/>
          </p:cNvSpPr>
          <p:nvPr>
            <p:ph type="sldNum" sz="quarter" idx="12"/>
          </p:nvPr>
        </p:nvSpPr>
        <p:spPr/>
        <p:txBody>
          <a:bodyPr/>
          <a:lstStyle/>
          <a:p>
            <a:fld id="{749910E7-1292-431B-AE1C-AF0CC2E93D2B}" type="slidenum">
              <a:rPr lang="fr-FR" smtClean="0"/>
              <a:t>‹N°›</a:t>
            </a:fld>
            <a:endParaRPr lang="fr-FR"/>
          </a:p>
        </p:txBody>
      </p:sp>
    </p:spTree>
    <p:extLst>
      <p:ext uri="{BB962C8B-B14F-4D97-AF65-F5344CB8AC3E}">
        <p14:creationId xmlns:p14="http://schemas.microsoft.com/office/powerpoint/2010/main" val="344424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BF9A570-2558-4EF2-A415-9F4D34CC5416}" type="datetime1">
              <a:rPr lang="fr-FR" smtClean="0"/>
              <a:t>13/12/2016</a:t>
            </a:fld>
            <a:endParaRPr lang="fr-FR"/>
          </a:p>
        </p:txBody>
      </p:sp>
      <p:sp>
        <p:nvSpPr>
          <p:cNvPr id="6" name="Espace réservé du pied de page 5"/>
          <p:cNvSpPr>
            <a:spLocks noGrp="1"/>
          </p:cNvSpPr>
          <p:nvPr>
            <p:ph type="ftr" sz="quarter" idx="11"/>
          </p:nvPr>
        </p:nvSpPr>
        <p:spPr/>
        <p:txBody>
          <a:bodyPr/>
          <a:lstStyle/>
          <a:p>
            <a:r>
              <a:rPr lang="fr-FR"/>
              <a:t>G. BUIRON - IEN Tournus - décembre 2016</a:t>
            </a:r>
          </a:p>
        </p:txBody>
      </p:sp>
      <p:sp>
        <p:nvSpPr>
          <p:cNvPr id="7" name="Espace réservé du numéro de diapositive 6"/>
          <p:cNvSpPr>
            <a:spLocks noGrp="1"/>
          </p:cNvSpPr>
          <p:nvPr>
            <p:ph type="sldNum" sz="quarter" idx="12"/>
          </p:nvPr>
        </p:nvSpPr>
        <p:spPr/>
        <p:txBody>
          <a:bodyPr/>
          <a:lstStyle/>
          <a:p>
            <a:fld id="{749910E7-1292-431B-AE1C-AF0CC2E93D2B}" type="slidenum">
              <a:rPr lang="fr-FR" smtClean="0"/>
              <a:t>‹N°›</a:t>
            </a:fld>
            <a:endParaRPr lang="fr-FR"/>
          </a:p>
        </p:txBody>
      </p:sp>
    </p:spTree>
    <p:extLst>
      <p:ext uri="{BB962C8B-B14F-4D97-AF65-F5344CB8AC3E}">
        <p14:creationId xmlns:p14="http://schemas.microsoft.com/office/powerpoint/2010/main" val="31688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0C712EC-DCB5-49A5-B08D-26AFEB267587}" type="datetime1">
              <a:rPr lang="fr-FR" smtClean="0"/>
              <a:t>13/12/2016</a:t>
            </a:fld>
            <a:endParaRPr lang="fr-FR"/>
          </a:p>
        </p:txBody>
      </p:sp>
      <p:sp>
        <p:nvSpPr>
          <p:cNvPr id="6" name="Espace réservé du pied de page 5"/>
          <p:cNvSpPr>
            <a:spLocks noGrp="1"/>
          </p:cNvSpPr>
          <p:nvPr>
            <p:ph type="ftr" sz="quarter" idx="11"/>
          </p:nvPr>
        </p:nvSpPr>
        <p:spPr/>
        <p:txBody>
          <a:bodyPr/>
          <a:lstStyle/>
          <a:p>
            <a:r>
              <a:rPr lang="fr-FR"/>
              <a:t>G. BUIRON - IEN Tournus - décembre 2016</a:t>
            </a:r>
          </a:p>
        </p:txBody>
      </p:sp>
      <p:sp>
        <p:nvSpPr>
          <p:cNvPr id="7" name="Espace réservé du numéro de diapositive 6"/>
          <p:cNvSpPr>
            <a:spLocks noGrp="1"/>
          </p:cNvSpPr>
          <p:nvPr>
            <p:ph type="sldNum" sz="quarter" idx="12"/>
          </p:nvPr>
        </p:nvSpPr>
        <p:spPr/>
        <p:txBody>
          <a:bodyPr/>
          <a:lstStyle/>
          <a:p>
            <a:fld id="{749910E7-1292-431B-AE1C-AF0CC2E93D2B}" type="slidenum">
              <a:rPr lang="fr-FR" smtClean="0"/>
              <a:t>‹N°›</a:t>
            </a:fld>
            <a:endParaRPr lang="fr-FR"/>
          </a:p>
        </p:txBody>
      </p:sp>
    </p:spTree>
    <p:extLst>
      <p:ext uri="{BB962C8B-B14F-4D97-AF65-F5344CB8AC3E}">
        <p14:creationId xmlns:p14="http://schemas.microsoft.com/office/powerpoint/2010/main" val="326017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BF0AD-6C67-43BA-958F-467605219A14}" type="datetime1">
              <a:rPr lang="fr-FR" smtClean="0"/>
              <a:t>13/12/2016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G. BUIRON - IEN Tournus - décembre 2016</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910E7-1292-431B-AE1C-AF0CC2E93D2B}" type="slidenum">
              <a:rPr lang="fr-FR" smtClean="0"/>
              <a:t>‹N°›</a:t>
            </a:fld>
            <a:endParaRPr lang="fr-FR"/>
          </a:p>
        </p:txBody>
      </p:sp>
    </p:spTree>
    <p:extLst>
      <p:ext uri="{BB962C8B-B14F-4D97-AF65-F5344CB8AC3E}">
        <p14:creationId xmlns:p14="http://schemas.microsoft.com/office/powerpoint/2010/main" val="4088401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cache.media.eduscol.education.fr/file/LSUN/77/2/C2_CE1_20_juin_2016_650772.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cache.media.eduscol.education.fr/file/Evaluation_socle_2016/06/5/EV16_LSUN_fin_cycle_2_612065.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162288" y="884918"/>
            <a:ext cx="6846818" cy="1323439"/>
          </a:xfrm>
          <a:prstGeom prst="rect">
            <a:avLst/>
          </a:prstGeom>
          <a:noFill/>
        </p:spPr>
        <p:txBody>
          <a:bodyPr wrap="square" rtlCol="0">
            <a:spAutoFit/>
          </a:bodyPr>
          <a:lstStyle/>
          <a:p>
            <a:pPr algn="ctr"/>
            <a:r>
              <a:rPr lang="fr-FR" sz="4000" dirty="0"/>
              <a:t>Note de service n° 4 </a:t>
            </a:r>
          </a:p>
          <a:p>
            <a:pPr algn="ctr"/>
            <a:r>
              <a:rPr lang="fr-FR" sz="4000" dirty="0"/>
              <a:t>sur l’évaluation et le LSU</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528515663"/>
              </p:ext>
            </p:extLst>
          </p:nvPr>
        </p:nvGraphicFramePr>
        <p:xfrm>
          <a:off x="5160756" y="5083064"/>
          <a:ext cx="5848350" cy="822960"/>
        </p:xfrm>
        <a:graphic>
          <a:graphicData uri="http://schemas.openxmlformats.org/drawingml/2006/table">
            <a:tbl>
              <a:tblPr>
                <a:tableStyleId>{5C22544A-7EE6-4342-B048-85BDC9FD1C3A}</a:tableStyleId>
              </a:tblPr>
              <a:tblGrid>
                <a:gridCol w="5848350">
                  <a:extLst>
                    <a:ext uri="{9D8B030D-6E8A-4147-A177-3AD203B41FA5}">
                      <a16:colId xmlns:a16="http://schemas.microsoft.com/office/drawing/2014/main" val="1964059689"/>
                    </a:ext>
                  </a:extLst>
                </a:gridCol>
              </a:tblGrid>
              <a:tr h="822960">
                <a:tc>
                  <a:txBody>
                    <a:bodyPr/>
                    <a:lstStyle/>
                    <a:p>
                      <a:pPr algn="ctr">
                        <a:spcAft>
                          <a:spcPts val="0"/>
                        </a:spcAft>
                      </a:pPr>
                      <a:r>
                        <a:rPr lang="fr-FR" sz="1800" kern="150" dirty="0">
                          <a:effectLst/>
                        </a:rPr>
                        <a:t>Cette note de service doit être visionnée par l’ensemble des enseignants de l’école, y compris ceux chargés des remplacements, des classes spéciales et du RASED.</a:t>
                      </a:r>
                      <a:endParaRPr lang="fr-FR" sz="1800" kern="15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450" marR="44450" marT="0" marB="0" anchor="ctr"/>
                </a:tc>
                <a:extLst>
                  <a:ext uri="{0D108BD9-81ED-4DB2-BD59-A6C34878D82A}">
                    <a16:rowId xmlns:a16="http://schemas.microsoft.com/office/drawing/2014/main" val="2958447209"/>
                  </a:ext>
                </a:extLst>
              </a:tr>
            </a:tbl>
          </a:graphicData>
        </a:graphic>
      </p:graphicFrame>
      <p:pic>
        <p:nvPicPr>
          <p:cNvPr id="7" name="Image1"/>
          <p:cNvPicPr/>
          <p:nvPr/>
        </p:nvPicPr>
        <p:blipFill>
          <a:blip r:embed="rId2">
            <a:lum contrast="20000"/>
            <a:alphaModFix/>
          </a:blip>
          <a:srcRect/>
          <a:stretch>
            <a:fillRect/>
          </a:stretch>
        </p:blipFill>
        <p:spPr>
          <a:xfrm>
            <a:off x="742121" y="632238"/>
            <a:ext cx="1828800" cy="1828800"/>
          </a:xfrm>
          <a:prstGeom prst="rect">
            <a:avLst/>
          </a:prstGeom>
          <a:ln>
            <a:noFill/>
            <a:prstDash/>
          </a:ln>
        </p:spPr>
      </p:pic>
      <p:graphicFrame>
        <p:nvGraphicFramePr>
          <p:cNvPr id="8" name="Tableau 7"/>
          <p:cNvGraphicFramePr>
            <a:graphicFrameLocks noGrp="1"/>
          </p:cNvGraphicFramePr>
          <p:nvPr>
            <p:extLst>
              <p:ext uri="{D42A27DB-BD31-4B8C-83A1-F6EECF244321}">
                <p14:modId xmlns:p14="http://schemas.microsoft.com/office/powerpoint/2010/main" val="3911980104"/>
              </p:ext>
            </p:extLst>
          </p:nvPr>
        </p:nvGraphicFramePr>
        <p:xfrm>
          <a:off x="742121" y="2859757"/>
          <a:ext cx="1413427" cy="3794760"/>
        </p:xfrm>
        <a:graphic>
          <a:graphicData uri="http://schemas.openxmlformats.org/drawingml/2006/table">
            <a:tbl>
              <a:tblPr>
                <a:tableStyleId>{5C22544A-7EE6-4342-B048-85BDC9FD1C3A}</a:tableStyleId>
              </a:tblPr>
              <a:tblGrid>
                <a:gridCol w="1413427">
                  <a:extLst>
                    <a:ext uri="{9D8B030D-6E8A-4147-A177-3AD203B41FA5}">
                      <a16:colId xmlns:a16="http://schemas.microsoft.com/office/drawing/2014/main" val="2167062389"/>
                    </a:ext>
                  </a:extLst>
                </a:gridCol>
              </a:tblGrid>
              <a:tr h="3794760">
                <a:tc>
                  <a:txBody>
                    <a:bodyPr/>
                    <a:lstStyle/>
                    <a:p>
                      <a:pPr marR="97155">
                        <a:lnSpc>
                          <a:spcPts val="1050"/>
                        </a:lnSpc>
                        <a:spcBef>
                          <a:spcPts val="1200"/>
                        </a:spcBef>
                        <a:spcAft>
                          <a:spcPts val="300"/>
                        </a:spcAft>
                      </a:pPr>
                      <a:r>
                        <a:rPr lang="fr-FR" sz="900" kern="150" dirty="0">
                          <a:effectLst/>
                        </a:rPr>
                        <a:t>Inspection de l’éducation</a:t>
                      </a:r>
                      <a:endParaRPr lang="fr-FR" sz="1200" kern="150" dirty="0">
                        <a:effectLst/>
                      </a:endParaRPr>
                    </a:p>
                    <a:p>
                      <a:pPr marR="97155">
                        <a:lnSpc>
                          <a:spcPts val="1050"/>
                        </a:lnSpc>
                        <a:spcBef>
                          <a:spcPts val="1200"/>
                        </a:spcBef>
                        <a:spcAft>
                          <a:spcPts val="300"/>
                        </a:spcAft>
                        <a:tabLst>
                          <a:tab pos="1350645" algn="l"/>
                        </a:tabLst>
                      </a:pPr>
                      <a:r>
                        <a:rPr lang="fr-FR" sz="900" kern="150" dirty="0">
                          <a:effectLst/>
                        </a:rPr>
                        <a:t>Nationale </a:t>
                      </a:r>
                      <a:br>
                        <a:rPr lang="fr-FR" sz="900" kern="150" dirty="0">
                          <a:effectLst/>
                        </a:rPr>
                      </a:br>
                      <a:r>
                        <a:rPr lang="fr-FR" sz="900" kern="150" dirty="0">
                          <a:effectLst/>
                        </a:rPr>
                        <a:t>Circonscription de Tournus</a:t>
                      </a:r>
                      <a:endParaRPr lang="fr-FR" sz="1200" kern="150" dirty="0">
                        <a:effectLst/>
                      </a:endParaRPr>
                    </a:p>
                    <a:p>
                      <a:pPr marR="97155">
                        <a:lnSpc>
                          <a:spcPts val="1050"/>
                        </a:lnSpc>
                        <a:spcAft>
                          <a:spcPts val="0"/>
                        </a:spcAft>
                      </a:pPr>
                      <a:r>
                        <a:rPr lang="fr-FR" sz="900" kern="150" dirty="0">
                          <a:effectLst/>
                        </a:rPr>
                        <a:t> </a:t>
                      </a:r>
                      <a:endParaRPr lang="fr-FR" sz="1200" kern="150" dirty="0">
                        <a:effectLst/>
                      </a:endParaRPr>
                    </a:p>
                    <a:p>
                      <a:pPr marR="97155">
                        <a:lnSpc>
                          <a:spcPts val="1050"/>
                        </a:lnSpc>
                        <a:spcBef>
                          <a:spcPts val="1200"/>
                        </a:spcBef>
                        <a:spcAft>
                          <a:spcPts val="300"/>
                        </a:spcAft>
                      </a:pPr>
                      <a:r>
                        <a:rPr lang="fr-FR" sz="900" kern="150" dirty="0">
                          <a:effectLst/>
                        </a:rPr>
                        <a:t>Téléphone</a:t>
                      </a:r>
                      <a:endParaRPr lang="fr-FR" sz="1200" kern="150" dirty="0">
                        <a:effectLst/>
                      </a:endParaRPr>
                    </a:p>
                    <a:p>
                      <a:pPr marR="97155">
                        <a:lnSpc>
                          <a:spcPts val="1050"/>
                        </a:lnSpc>
                        <a:spcBef>
                          <a:spcPts val="1200"/>
                        </a:spcBef>
                        <a:spcAft>
                          <a:spcPts val="300"/>
                        </a:spcAft>
                      </a:pPr>
                      <a:r>
                        <a:rPr lang="fr-FR" sz="900" kern="150" dirty="0">
                          <a:effectLst/>
                        </a:rPr>
                        <a:t>03 85.51.17.65</a:t>
                      </a:r>
                      <a:endParaRPr lang="fr-FR" sz="1200" kern="150" dirty="0">
                        <a:effectLst/>
                      </a:endParaRPr>
                    </a:p>
                    <a:p>
                      <a:pPr marR="97155">
                        <a:lnSpc>
                          <a:spcPts val="1050"/>
                        </a:lnSpc>
                        <a:spcBef>
                          <a:spcPts val="1200"/>
                        </a:spcBef>
                        <a:spcAft>
                          <a:spcPts val="300"/>
                        </a:spcAft>
                      </a:pPr>
                      <a:r>
                        <a:rPr lang="fr-FR" sz="900" kern="150" dirty="0">
                          <a:effectLst/>
                        </a:rPr>
                        <a:t> Fax</a:t>
                      </a:r>
                      <a:endParaRPr lang="fr-FR" sz="1200" kern="150" dirty="0">
                        <a:effectLst/>
                      </a:endParaRPr>
                    </a:p>
                    <a:p>
                      <a:pPr marR="97155">
                        <a:lnSpc>
                          <a:spcPts val="1050"/>
                        </a:lnSpc>
                        <a:spcBef>
                          <a:spcPts val="1200"/>
                        </a:spcBef>
                        <a:spcAft>
                          <a:spcPts val="300"/>
                        </a:spcAft>
                      </a:pPr>
                      <a:r>
                        <a:rPr lang="fr-FR" sz="900" kern="150" dirty="0">
                          <a:effectLst/>
                        </a:rPr>
                        <a:t>03 85.32.58.94</a:t>
                      </a:r>
                      <a:endParaRPr lang="fr-FR" sz="1200" kern="150" dirty="0">
                        <a:effectLst/>
                      </a:endParaRPr>
                    </a:p>
                    <a:p>
                      <a:pPr marR="97155">
                        <a:lnSpc>
                          <a:spcPts val="1050"/>
                        </a:lnSpc>
                        <a:spcBef>
                          <a:spcPts val="1200"/>
                        </a:spcBef>
                        <a:spcAft>
                          <a:spcPts val="300"/>
                        </a:spcAft>
                      </a:pPr>
                      <a:r>
                        <a:rPr lang="fr-FR" sz="900" kern="150" dirty="0">
                          <a:effectLst/>
                        </a:rPr>
                        <a:t> Mél.</a:t>
                      </a:r>
                      <a:endParaRPr lang="fr-FR" sz="1200" kern="150" dirty="0">
                        <a:effectLst/>
                      </a:endParaRPr>
                    </a:p>
                    <a:p>
                      <a:pPr marR="97155">
                        <a:lnSpc>
                          <a:spcPts val="1050"/>
                        </a:lnSpc>
                        <a:spcBef>
                          <a:spcPts val="1200"/>
                        </a:spcBef>
                        <a:spcAft>
                          <a:spcPts val="300"/>
                        </a:spcAft>
                      </a:pPr>
                      <a:r>
                        <a:rPr lang="fr-FR" sz="900" kern="150" dirty="0">
                          <a:effectLst/>
                        </a:rPr>
                        <a:t>0711708W@ac-dijon.fr</a:t>
                      </a:r>
                      <a:endParaRPr lang="fr-FR" sz="1200" kern="150" dirty="0">
                        <a:effectLst/>
                      </a:endParaRPr>
                    </a:p>
                    <a:p>
                      <a:pPr marR="97155">
                        <a:lnSpc>
                          <a:spcPts val="1050"/>
                        </a:lnSpc>
                        <a:spcAft>
                          <a:spcPts val="0"/>
                        </a:spcAft>
                      </a:pPr>
                      <a:r>
                        <a:rPr lang="fr-FR" sz="900" kern="150" dirty="0">
                          <a:effectLst/>
                        </a:rPr>
                        <a:t> </a:t>
                      </a:r>
                      <a:endParaRPr lang="fr-FR" sz="1200" kern="150" dirty="0">
                        <a:effectLst/>
                      </a:endParaRPr>
                    </a:p>
                    <a:p>
                      <a:pPr marR="97155">
                        <a:lnSpc>
                          <a:spcPts val="1050"/>
                        </a:lnSpc>
                        <a:spcAft>
                          <a:spcPts val="0"/>
                        </a:spcAft>
                      </a:pPr>
                      <a:r>
                        <a:rPr lang="fr-FR" sz="900" kern="150" dirty="0">
                          <a:effectLst/>
                        </a:rPr>
                        <a:t> </a:t>
                      </a:r>
                      <a:endParaRPr lang="fr-FR" sz="1200" kern="150" dirty="0">
                        <a:effectLst/>
                      </a:endParaRPr>
                    </a:p>
                    <a:p>
                      <a:pPr marR="97155">
                        <a:lnSpc>
                          <a:spcPts val="1050"/>
                        </a:lnSpc>
                        <a:spcBef>
                          <a:spcPts val="1200"/>
                        </a:spcBef>
                        <a:spcAft>
                          <a:spcPts val="300"/>
                        </a:spcAft>
                      </a:pPr>
                      <a:r>
                        <a:rPr lang="fr-FR" sz="900" kern="150" dirty="0">
                          <a:effectLst/>
                        </a:rPr>
                        <a:t>Adresse</a:t>
                      </a:r>
                      <a:endParaRPr lang="fr-FR" sz="1200" kern="150" dirty="0">
                        <a:effectLst/>
                      </a:endParaRPr>
                    </a:p>
                    <a:p>
                      <a:pPr marR="97155">
                        <a:lnSpc>
                          <a:spcPts val="1050"/>
                        </a:lnSpc>
                        <a:spcAft>
                          <a:spcPts val="0"/>
                        </a:spcAft>
                      </a:pPr>
                      <a:r>
                        <a:rPr lang="fr-FR" sz="900" kern="150" dirty="0">
                          <a:effectLst/>
                        </a:rPr>
                        <a:t>Rue Paul Bert</a:t>
                      </a:r>
                      <a:endParaRPr lang="fr-FR" sz="1200" kern="150" dirty="0">
                        <a:effectLst/>
                      </a:endParaRPr>
                    </a:p>
                    <a:p>
                      <a:pPr>
                        <a:spcAft>
                          <a:spcPts val="0"/>
                        </a:spcAft>
                      </a:pPr>
                      <a:r>
                        <a:rPr lang="fr-FR" sz="900" kern="150" dirty="0">
                          <a:effectLst/>
                        </a:rPr>
                        <a:t>71700 Tournus</a:t>
                      </a:r>
                      <a:endParaRPr lang="fr-FR" sz="1200" kern="15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44450" marR="44450" marT="0" marB="0"/>
                </a:tc>
                <a:extLst>
                  <a:ext uri="{0D108BD9-81ED-4DB2-BD59-A6C34878D82A}">
                    <a16:rowId xmlns:a16="http://schemas.microsoft.com/office/drawing/2014/main" val="3268288311"/>
                  </a:ext>
                </a:extLst>
              </a:tr>
            </a:tbl>
          </a:graphicData>
        </a:graphic>
      </p:graphicFrame>
      <p:sp>
        <p:nvSpPr>
          <p:cNvPr id="11" name="Espace réservé du pied de page 10"/>
          <p:cNvSpPr>
            <a:spLocks noGrp="1"/>
          </p:cNvSpPr>
          <p:nvPr>
            <p:ph type="ftr" sz="quarter" idx="11"/>
          </p:nvPr>
        </p:nvSpPr>
        <p:spPr/>
        <p:txBody>
          <a:bodyPr/>
          <a:lstStyle/>
          <a:p>
            <a:r>
              <a:rPr lang="fr-FR"/>
              <a:t>G. BUIRON - IEN Tournus - décembre 2016</a:t>
            </a:r>
          </a:p>
        </p:txBody>
      </p:sp>
      <p:pic>
        <p:nvPicPr>
          <p:cNvPr id="3" name="Image 2" descr="Evaluation positive autogérée... Comment qu'on fait? - Rigole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2851942"/>
            <a:ext cx="1771141" cy="1391479"/>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672" y="2428796"/>
            <a:ext cx="2044259" cy="1886564"/>
          </a:xfrm>
          <a:prstGeom prst="rect">
            <a:avLst/>
          </a:prstGeom>
        </p:spPr>
      </p:pic>
      <p:pic>
        <p:nvPicPr>
          <p:cNvPr id="10" name="Image 9" descr="DÉMARCHE PAR CARTES D'APPRENTISSAGES DE LA PS AU CM2 - Le remu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3226" y="4659792"/>
            <a:ext cx="2527530" cy="1555478"/>
          </a:xfrm>
          <a:prstGeom prst="rect">
            <a:avLst/>
          </a:prstGeom>
        </p:spPr>
      </p:pic>
    </p:spTree>
    <p:extLst>
      <p:ext uri="{BB962C8B-B14F-4D97-AF65-F5344CB8AC3E}">
        <p14:creationId xmlns:p14="http://schemas.microsoft.com/office/powerpoint/2010/main" val="208196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G. BUIRON - IEN Tournus - décembre 2016</a:t>
            </a:r>
          </a:p>
        </p:txBody>
      </p:sp>
      <p:sp>
        <p:nvSpPr>
          <p:cNvPr id="3" name="CustomShape 2"/>
          <p:cNvSpPr/>
          <p:nvPr/>
        </p:nvSpPr>
        <p:spPr>
          <a:xfrm>
            <a:off x="2504661" y="236880"/>
            <a:ext cx="7160901" cy="661377"/>
          </a:xfrm>
          <a:prstGeom prst="roundRect">
            <a:avLst>
              <a:gd name="adj" fmla="val 16667"/>
            </a:avLst>
          </a:prstGeom>
          <a:solidFill>
            <a:schemeClr val="accent3">
              <a:lumMod val="40000"/>
              <a:lumOff val="60000"/>
            </a:schemeClr>
          </a:solidFill>
          <a:ln w="28440">
            <a:solidFill>
              <a:srgbClr val="0070C0"/>
            </a:solidFill>
          </a:ln>
        </p:spPr>
        <p:style>
          <a:lnRef idx="2">
            <a:schemeClr val="accent1"/>
          </a:lnRef>
          <a:fillRef idx="1">
            <a:schemeClr val="lt1"/>
          </a:fillRef>
          <a:effectRef idx="0">
            <a:schemeClr val="accent1"/>
          </a:effectRef>
          <a:fontRef idx="minor"/>
        </p:style>
        <p:txBody>
          <a:bodyPr anchor="ctr"/>
          <a:lstStyle/>
          <a:p>
            <a:pPr algn="ctr">
              <a:lnSpc>
                <a:spcPct val="100000"/>
              </a:lnSpc>
            </a:pPr>
            <a:r>
              <a:rPr lang="fr-FR" b="1" strike="noStrike" spc="-1" dirty="0">
                <a:solidFill>
                  <a:srgbClr val="000000"/>
                </a:solidFill>
                <a:uFill>
                  <a:solidFill>
                    <a:srgbClr val="FFFFFF"/>
                  </a:solidFill>
                </a:uFill>
                <a:latin typeface="Calibri"/>
              </a:rPr>
              <a:t>Construire une cohérence de forme pour la communication des progrès depuis la maternelle jusqu’à la 3</a:t>
            </a:r>
            <a:r>
              <a:rPr lang="fr-FR" b="1" strike="noStrike" spc="-1" baseline="30000" dirty="0">
                <a:solidFill>
                  <a:srgbClr val="000000"/>
                </a:solidFill>
                <a:uFill>
                  <a:solidFill>
                    <a:srgbClr val="FFFFFF"/>
                  </a:solidFill>
                </a:uFill>
                <a:latin typeface="Calibri"/>
              </a:rPr>
              <a:t>ème</a:t>
            </a:r>
            <a:r>
              <a:rPr lang="fr-FR" b="1" strike="noStrike" spc="-1" dirty="0">
                <a:solidFill>
                  <a:srgbClr val="000000"/>
                </a:solidFill>
                <a:uFill>
                  <a:solidFill>
                    <a:srgbClr val="FFFFFF"/>
                  </a:solidFill>
                </a:uFill>
                <a:latin typeface="Calibri"/>
              </a:rPr>
              <a:t>. </a:t>
            </a:r>
            <a:endParaRPr lang="fr-FR" b="0" strike="noStrike" spc="-1" dirty="0">
              <a:solidFill>
                <a:srgbClr val="000000"/>
              </a:solidFill>
              <a:uFill>
                <a:solidFill>
                  <a:srgbClr val="FFFFFF"/>
                </a:solidFill>
              </a:uFill>
              <a:latin typeface="Arial"/>
            </a:endParaRPr>
          </a:p>
        </p:txBody>
      </p:sp>
      <p:sp>
        <p:nvSpPr>
          <p:cNvPr id="4" name="CustomShape 4"/>
          <p:cNvSpPr/>
          <p:nvPr/>
        </p:nvSpPr>
        <p:spPr>
          <a:xfrm>
            <a:off x="437322" y="1814255"/>
            <a:ext cx="4023835" cy="1306080"/>
          </a:xfrm>
          <a:prstGeom prst="roundRect">
            <a:avLst>
              <a:gd name="adj" fmla="val 16667"/>
            </a:avLst>
          </a:prstGeom>
          <a:solidFill>
            <a:srgbClr val="E0C1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b="0" strike="noStrike" spc="-1" dirty="0">
                <a:solidFill>
                  <a:srgbClr val="000000"/>
                </a:solidFill>
                <a:uFill>
                  <a:solidFill>
                    <a:srgbClr val="FFFFFF"/>
                  </a:solidFill>
                </a:uFill>
                <a:latin typeface="Calibri"/>
              </a:rPr>
              <a:t>À l’école maternelle</a:t>
            </a:r>
          </a:p>
          <a:p>
            <a:pPr>
              <a:lnSpc>
                <a:spcPct val="100000"/>
              </a:lnSpc>
            </a:pPr>
            <a:r>
              <a:rPr lang="fr-FR" b="0" strike="noStrike" spc="-1" dirty="0">
                <a:solidFill>
                  <a:srgbClr val="000000"/>
                </a:solidFill>
                <a:uFill>
                  <a:solidFill>
                    <a:srgbClr val="FFFFFF"/>
                  </a:solidFill>
                </a:uFill>
                <a:latin typeface="Calibri"/>
              </a:rPr>
              <a:t>● Un carnet de suivi de l’élève.</a:t>
            </a:r>
            <a:endParaRPr lang="fr-FR" b="0" strike="noStrike" spc="-1" dirty="0">
              <a:solidFill>
                <a:srgbClr val="000000"/>
              </a:solidFill>
              <a:uFill>
                <a:solidFill>
                  <a:srgbClr val="FFFFFF"/>
                </a:solidFill>
              </a:uFill>
              <a:latin typeface="Arial"/>
            </a:endParaRPr>
          </a:p>
          <a:p>
            <a:pPr>
              <a:lnSpc>
                <a:spcPct val="100000"/>
              </a:lnSpc>
            </a:pPr>
            <a:r>
              <a:rPr lang="fr-FR" b="0" strike="noStrike" spc="-1" dirty="0">
                <a:solidFill>
                  <a:srgbClr val="000000"/>
                </a:solidFill>
                <a:uFill>
                  <a:solidFill>
                    <a:srgbClr val="FFFFFF"/>
                  </a:solidFill>
                </a:uFill>
                <a:latin typeface="Calibri"/>
              </a:rPr>
              <a:t>● Une fiche de synthèse des acquis de fin de cycle.</a:t>
            </a:r>
            <a:endParaRPr lang="fr-FR" b="0" strike="noStrike" spc="-1" dirty="0">
              <a:solidFill>
                <a:srgbClr val="000000"/>
              </a:solidFill>
              <a:uFill>
                <a:solidFill>
                  <a:srgbClr val="FFFFFF"/>
                </a:solidFill>
              </a:uFill>
              <a:latin typeface="Arial"/>
            </a:endParaRPr>
          </a:p>
        </p:txBody>
      </p:sp>
      <p:sp>
        <p:nvSpPr>
          <p:cNvPr id="5" name="CustomShape 6"/>
          <p:cNvSpPr/>
          <p:nvPr/>
        </p:nvSpPr>
        <p:spPr>
          <a:xfrm>
            <a:off x="443113" y="3670852"/>
            <a:ext cx="4018044" cy="1590261"/>
          </a:xfrm>
          <a:prstGeom prst="roundRect">
            <a:avLst>
              <a:gd name="adj" fmla="val 16667"/>
            </a:avLst>
          </a:prstGeom>
          <a:solidFill>
            <a:srgbClr val="E0C1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b="0" strike="noStrike" spc="-1" dirty="0">
                <a:solidFill>
                  <a:srgbClr val="000000"/>
                </a:solidFill>
                <a:uFill>
                  <a:solidFill>
                    <a:srgbClr val="FFFFFF"/>
                  </a:solidFill>
                </a:uFill>
                <a:latin typeface="Calibri"/>
              </a:rPr>
              <a:t>Du CP à la 3</a:t>
            </a:r>
            <a:r>
              <a:rPr lang="fr-FR" b="0" strike="noStrike" spc="-1" baseline="30000" dirty="0">
                <a:solidFill>
                  <a:srgbClr val="000000"/>
                </a:solidFill>
                <a:uFill>
                  <a:solidFill>
                    <a:srgbClr val="FFFFFF"/>
                  </a:solidFill>
                </a:uFill>
                <a:latin typeface="Calibri"/>
              </a:rPr>
              <a:t>ème</a:t>
            </a:r>
            <a:endParaRPr lang="fr-FR" b="0" strike="noStrike" spc="-1" dirty="0">
              <a:solidFill>
                <a:srgbClr val="000000"/>
              </a:solidFill>
              <a:uFill>
                <a:solidFill>
                  <a:srgbClr val="FFFFFF"/>
                </a:solidFill>
              </a:uFill>
              <a:latin typeface="Calibri"/>
            </a:endParaRPr>
          </a:p>
          <a:p>
            <a:pPr>
              <a:lnSpc>
                <a:spcPct val="100000"/>
              </a:lnSpc>
            </a:pPr>
            <a:r>
              <a:rPr lang="fr-FR" b="0" strike="noStrike" spc="-1" dirty="0">
                <a:solidFill>
                  <a:srgbClr val="000000"/>
                </a:solidFill>
                <a:uFill>
                  <a:solidFill>
                    <a:srgbClr val="FFFFFF"/>
                  </a:solidFill>
                </a:uFill>
                <a:latin typeface="Calibri"/>
              </a:rPr>
              <a:t>● Un </a:t>
            </a:r>
            <a:r>
              <a:rPr lang="fr-FR" spc="-1" dirty="0">
                <a:solidFill>
                  <a:srgbClr val="000000"/>
                </a:solidFill>
                <a:uFill>
                  <a:solidFill>
                    <a:srgbClr val="FFFFFF"/>
                  </a:solidFill>
                </a:uFill>
                <a:latin typeface="Calibri"/>
              </a:rPr>
              <a:t>bilan périodique</a:t>
            </a:r>
            <a:r>
              <a:rPr lang="fr-FR" b="0" strike="noStrike" spc="-1" dirty="0">
                <a:solidFill>
                  <a:srgbClr val="000000"/>
                </a:solidFill>
                <a:uFill>
                  <a:solidFill>
                    <a:srgbClr val="FFFFFF"/>
                  </a:solidFill>
                </a:uFill>
                <a:latin typeface="Calibri"/>
              </a:rPr>
              <a:t>.</a:t>
            </a:r>
            <a:endParaRPr lang="fr-FR" b="0" strike="noStrike" spc="-1" dirty="0">
              <a:solidFill>
                <a:srgbClr val="000000"/>
              </a:solidFill>
              <a:uFill>
                <a:solidFill>
                  <a:srgbClr val="FFFFFF"/>
                </a:solidFill>
              </a:uFill>
              <a:latin typeface="Arial"/>
            </a:endParaRPr>
          </a:p>
          <a:p>
            <a:pPr>
              <a:lnSpc>
                <a:spcPct val="100000"/>
              </a:lnSpc>
            </a:pPr>
            <a:r>
              <a:rPr lang="fr-FR" b="0" strike="noStrike" spc="-1" dirty="0">
                <a:solidFill>
                  <a:srgbClr val="000000"/>
                </a:solidFill>
                <a:uFill>
                  <a:solidFill>
                    <a:srgbClr val="FFFFFF"/>
                  </a:solidFill>
                </a:uFill>
                <a:latin typeface="Calibri"/>
              </a:rPr>
              <a:t>● Une fiche bilan de fin de cycle.</a:t>
            </a:r>
            <a:endParaRPr lang="fr-FR" b="0" strike="noStrike" spc="-1" dirty="0">
              <a:solidFill>
                <a:srgbClr val="000000"/>
              </a:solidFill>
              <a:uFill>
                <a:solidFill>
                  <a:srgbClr val="FFFFFF"/>
                </a:solidFill>
              </a:uFill>
              <a:latin typeface="Arial"/>
            </a:endParaRPr>
          </a:p>
          <a:p>
            <a:pPr>
              <a:lnSpc>
                <a:spcPct val="100000"/>
              </a:lnSpc>
            </a:pPr>
            <a:endParaRPr lang="fr-FR" b="0" strike="noStrike" spc="-1" dirty="0">
              <a:solidFill>
                <a:srgbClr val="000000"/>
              </a:solidFill>
              <a:uFill>
                <a:solidFill>
                  <a:srgbClr val="FFFFFF"/>
                </a:solidFill>
              </a:uFill>
              <a:latin typeface="Arial"/>
            </a:endParaRPr>
          </a:p>
        </p:txBody>
      </p:sp>
      <p:sp>
        <p:nvSpPr>
          <p:cNvPr id="6" name="CustomShape 8"/>
          <p:cNvSpPr/>
          <p:nvPr/>
        </p:nvSpPr>
        <p:spPr>
          <a:xfrm>
            <a:off x="5340626" y="1417983"/>
            <a:ext cx="6493563" cy="3816626"/>
          </a:xfrm>
          <a:prstGeom prst="roundRect">
            <a:avLst>
              <a:gd name="adj" fmla="val 16667"/>
            </a:avLst>
          </a:prstGeom>
          <a:solidFill>
            <a:srgbClr val="FFFF66"/>
          </a:solidFill>
          <a:ln w="28440">
            <a:solidFill>
              <a:srgbClr val="FF0000"/>
            </a:solidFill>
          </a:ln>
        </p:spPr>
        <p:style>
          <a:lnRef idx="2">
            <a:schemeClr val="dk1"/>
          </a:lnRef>
          <a:fillRef idx="1">
            <a:schemeClr val="lt1"/>
          </a:fillRef>
          <a:effectRef idx="0">
            <a:schemeClr val="dk1"/>
          </a:effectRef>
          <a:fontRef idx="minor"/>
        </p:style>
        <p:txBody>
          <a:bodyPr anchor="ctr"/>
          <a:lstStyle/>
          <a:p>
            <a:pPr algn="ctr">
              <a:lnSpc>
                <a:spcPct val="100000"/>
              </a:lnSpc>
            </a:pPr>
            <a:r>
              <a:rPr lang="fr-FR" b="1" i="1" strike="noStrike" spc="-1" dirty="0">
                <a:solidFill>
                  <a:srgbClr val="000000"/>
                </a:solidFill>
                <a:uFill>
                  <a:solidFill>
                    <a:srgbClr val="FFFFFF"/>
                  </a:solidFill>
                </a:uFill>
                <a:latin typeface="Calibri"/>
              </a:rPr>
              <a:t>Familiariser les enseignants, les élèves et leurs parents avec un protocole en deux temps.</a:t>
            </a:r>
          </a:p>
          <a:p>
            <a:pPr algn="ctr">
              <a:lnSpc>
                <a:spcPct val="100000"/>
              </a:lnSpc>
            </a:pPr>
            <a:endParaRPr lang="fr-FR" b="1" i="1" strike="noStrike" spc="-1" dirty="0">
              <a:solidFill>
                <a:srgbClr val="000000"/>
              </a:solidFill>
              <a:uFill>
                <a:solidFill>
                  <a:srgbClr val="FFFFFF"/>
                </a:solidFill>
              </a:uFill>
              <a:latin typeface="Calibri"/>
            </a:endParaRPr>
          </a:p>
          <a:p>
            <a:pPr algn="ctr">
              <a:lnSpc>
                <a:spcPct val="100000"/>
              </a:lnSpc>
            </a:pPr>
            <a:r>
              <a:rPr lang="fr-FR" b="1" spc="-1" dirty="0">
                <a:uFill>
                  <a:solidFill>
                    <a:srgbClr val="FFFFFF"/>
                  </a:solidFill>
                </a:uFill>
                <a:latin typeface="Calibri"/>
              </a:rPr>
              <a:t>À l’école maternelle </a:t>
            </a:r>
            <a:r>
              <a:rPr lang="fr-FR" spc="-1" dirty="0">
                <a:solidFill>
                  <a:srgbClr val="000000"/>
                </a:solidFill>
                <a:uFill>
                  <a:solidFill>
                    <a:srgbClr val="FFFFFF"/>
                  </a:solidFill>
                </a:uFill>
                <a:latin typeface="Calibri"/>
              </a:rPr>
              <a:t>: </a:t>
            </a:r>
            <a:r>
              <a:rPr lang="fr-FR" i="1" spc="-1" dirty="0">
                <a:solidFill>
                  <a:srgbClr val="000000"/>
                </a:solidFill>
                <a:uFill>
                  <a:solidFill>
                    <a:srgbClr val="FFFFFF"/>
                  </a:solidFill>
                </a:uFill>
                <a:latin typeface="Calibri"/>
              </a:rPr>
              <a:t>le livret de suivi est composé d’exemples de travaux de photographies, d’observations …</a:t>
            </a:r>
          </a:p>
          <a:p>
            <a:pPr algn="ctr">
              <a:lnSpc>
                <a:spcPct val="100000"/>
              </a:lnSpc>
            </a:pPr>
            <a:r>
              <a:rPr lang="fr-FR" i="1" spc="-1" dirty="0">
                <a:solidFill>
                  <a:srgbClr val="000000"/>
                </a:solidFill>
                <a:uFill>
                  <a:solidFill>
                    <a:srgbClr val="FFFFFF"/>
                  </a:solidFill>
                </a:uFill>
                <a:latin typeface="Calibri"/>
              </a:rPr>
              <a:t>Sa forme est à l’initiative de l’enseignant.</a:t>
            </a:r>
          </a:p>
          <a:p>
            <a:pPr algn="ctr">
              <a:lnSpc>
                <a:spcPct val="100000"/>
              </a:lnSpc>
            </a:pPr>
            <a:r>
              <a:rPr lang="fr-FR" i="1" strike="noStrike" spc="-1" dirty="0">
                <a:solidFill>
                  <a:srgbClr val="000000"/>
                </a:solidFill>
                <a:uFill>
                  <a:solidFill>
                    <a:srgbClr val="FFFFFF"/>
                  </a:solidFill>
                </a:uFill>
                <a:latin typeface="Calibri"/>
              </a:rPr>
              <a:t>La fiche de synthèse de fin de cycle est nationale. </a:t>
            </a:r>
          </a:p>
          <a:p>
            <a:pPr algn="ctr">
              <a:lnSpc>
                <a:spcPct val="100000"/>
              </a:lnSpc>
            </a:pPr>
            <a:endParaRPr lang="fr-FR" i="1" strike="noStrike" spc="-1" dirty="0">
              <a:solidFill>
                <a:srgbClr val="000000"/>
              </a:solidFill>
              <a:uFill>
                <a:solidFill>
                  <a:srgbClr val="FFFFFF"/>
                </a:solidFill>
              </a:uFill>
              <a:latin typeface="Calibri"/>
            </a:endParaRPr>
          </a:p>
          <a:p>
            <a:pPr algn="ctr">
              <a:lnSpc>
                <a:spcPct val="100000"/>
              </a:lnSpc>
            </a:pPr>
            <a:r>
              <a:rPr lang="fr-FR" b="1" spc="-1" dirty="0">
                <a:solidFill>
                  <a:srgbClr val="000000"/>
                </a:solidFill>
                <a:uFill>
                  <a:solidFill>
                    <a:srgbClr val="FFFFFF"/>
                  </a:solidFill>
                </a:uFill>
                <a:latin typeface="Calibri"/>
              </a:rPr>
              <a:t>À l’école élémentaire et au collège </a:t>
            </a:r>
            <a:r>
              <a:rPr lang="fr-FR" spc="-1" dirty="0">
                <a:solidFill>
                  <a:srgbClr val="000000"/>
                </a:solidFill>
                <a:uFill>
                  <a:solidFill>
                    <a:srgbClr val="FFFFFF"/>
                  </a:solidFill>
                </a:uFill>
                <a:latin typeface="Calibri"/>
              </a:rPr>
              <a:t>: </a:t>
            </a:r>
            <a:r>
              <a:rPr lang="fr-FR" i="1" spc="-1" dirty="0">
                <a:solidFill>
                  <a:srgbClr val="000000"/>
                </a:solidFill>
                <a:uFill>
                  <a:solidFill>
                    <a:srgbClr val="FFFFFF"/>
                  </a:solidFill>
                </a:uFill>
                <a:latin typeface="Calibri"/>
              </a:rPr>
              <a:t>le cadre pour bilan périodique et la fiche bilan de fin de cycle sont nationaux.</a:t>
            </a:r>
            <a:endParaRPr lang="fr-FR" i="1"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75082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G. BUIRON - IEN Tournus - décembre 2016</a:t>
            </a:r>
          </a:p>
        </p:txBody>
      </p:sp>
      <p:sp>
        <p:nvSpPr>
          <p:cNvPr id="6" name="CustomShape 8"/>
          <p:cNvSpPr/>
          <p:nvPr/>
        </p:nvSpPr>
        <p:spPr>
          <a:xfrm>
            <a:off x="5186425" y="1468532"/>
            <a:ext cx="6639340" cy="3816626"/>
          </a:xfrm>
          <a:prstGeom prst="roundRect">
            <a:avLst>
              <a:gd name="adj" fmla="val 16667"/>
            </a:avLst>
          </a:prstGeom>
          <a:solidFill>
            <a:srgbClr val="FFFF66"/>
          </a:solidFill>
          <a:ln w="28440">
            <a:solidFill>
              <a:srgbClr val="FF0000"/>
            </a:solidFill>
          </a:ln>
        </p:spPr>
        <p:style>
          <a:lnRef idx="2">
            <a:schemeClr val="dk1"/>
          </a:lnRef>
          <a:fillRef idx="1">
            <a:schemeClr val="lt1"/>
          </a:fillRef>
          <a:effectRef idx="0">
            <a:schemeClr val="dk1"/>
          </a:effectRef>
          <a:fontRef idx="minor"/>
        </p:style>
        <p:txBody>
          <a:bodyPr anchor="ctr"/>
          <a:lstStyle/>
          <a:p>
            <a:pPr algn="ctr">
              <a:lnSpc>
                <a:spcPct val="100000"/>
              </a:lnSpc>
            </a:pPr>
            <a:r>
              <a:rPr lang="fr-FR" b="1" i="1" strike="noStrike" spc="-1" dirty="0">
                <a:solidFill>
                  <a:srgbClr val="000000"/>
                </a:solidFill>
                <a:uFill>
                  <a:solidFill>
                    <a:srgbClr val="FFFFFF"/>
                  </a:solidFill>
                </a:uFill>
                <a:latin typeface="Calibri"/>
              </a:rPr>
              <a:t>Une scolarité est faite de continuités et de ruptures.</a:t>
            </a:r>
          </a:p>
          <a:p>
            <a:pPr algn="ctr">
              <a:lnSpc>
                <a:spcPct val="100000"/>
              </a:lnSpc>
            </a:pPr>
            <a:r>
              <a:rPr lang="fr-FR" b="1" i="1" spc="-1" dirty="0">
                <a:solidFill>
                  <a:srgbClr val="000000"/>
                </a:solidFill>
                <a:uFill>
                  <a:solidFill>
                    <a:srgbClr val="FFFFFF"/>
                  </a:solidFill>
                </a:uFill>
                <a:latin typeface="Calibri"/>
              </a:rPr>
              <a:t>Les continuités doivent porter sur ce qui permet à l’élève de bien apprendre, de comprendre comment il apprend, et de se construire une image positive de lui. </a:t>
            </a:r>
          </a:p>
          <a:p>
            <a:pPr algn="ctr">
              <a:lnSpc>
                <a:spcPct val="100000"/>
              </a:lnSpc>
            </a:pPr>
            <a:r>
              <a:rPr lang="fr-FR" b="1" i="1" strike="noStrike" spc="-1" dirty="0">
                <a:solidFill>
                  <a:srgbClr val="000000"/>
                </a:solidFill>
                <a:uFill>
                  <a:solidFill>
                    <a:srgbClr val="FFFFFF"/>
                  </a:solidFill>
                </a:uFill>
                <a:latin typeface="Calibri"/>
              </a:rPr>
              <a:t>Les ruptures correspondent à des changements de structures (maternelle/élémentaire, école/collège) et à l’élévation du niveau d’exigence des contenus scolaires.</a:t>
            </a:r>
          </a:p>
          <a:p>
            <a:pPr algn="ctr">
              <a:lnSpc>
                <a:spcPct val="100000"/>
              </a:lnSpc>
            </a:pPr>
            <a:r>
              <a:rPr lang="fr-FR" b="1" i="1" spc="-1" dirty="0">
                <a:solidFill>
                  <a:srgbClr val="000000"/>
                </a:solidFill>
                <a:uFill>
                  <a:solidFill>
                    <a:srgbClr val="FFFFFF"/>
                  </a:solidFill>
                </a:uFill>
                <a:latin typeface="Calibri"/>
              </a:rPr>
              <a:t>Elles doivent être des ruptures qui font grandir et non pas des ruptures qui font chuter.</a:t>
            </a:r>
          </a:p>
          <a:p>
            <a:pPr algn="ctr">
              <a:lnSpc>
                <a:spcPct val="100000"/>
              </a:lnSpc>
            </a:pPr>
            <a:endParaRPr lang="fr-FR" b="1" i="1" strike="noStrike" spc="-1" dirty="0">
              <a:solidFill>
                <a:srgbClr val="000000"/>
              </a:solidFill>
              <a:uFill>
                <a:solidFill>
                  <a:srgbClr val="FFFFFF"/>
                </a:solidFill>
              </a:uFill>
              <a:latin typeface="Calibri"/>
            </a:endParaRPr>
          </a:p>
          <a:p>
            <a:pPr algn="ctr">
              <a:lnSpc>
                <a:spcPct val="100000"/>
              </a:lnSpc>
            </a:pPr>
            <a:r>
              <a:rPr lang="fr-FR" b="1" i="1" spc="-1" dirty="0">
                <a:solidFill>
                  <a:srgbClr val="000000"/>
                </a:solidFill>
                <a:uFill>
                  <a:solidFill>
                    <a:srgbClr val="FFFFFF"/>
                  </a:solidFill>
                </a:uFill>
                <a:latin typeface="Calibri"/>
              </a:rPr>
              <a:t>Pour cela, les principes, eux restent les mêmes.</a:t>
            </a:r>
            <a:endParaRPr lang="fr-FR" b="1" i="1" strike="noStrike" spc="-1" dirty="0">
              <a:solidFill>
                <a:srgbClr val="000000"/>
              </a:solidFill>
              <a:uFill>
                <a:solidFill>
                  <a:srgbClr val="FFFFFF"/>
                </a:solidFill>
              </a:uFill>
              <a:latin typeface="Calibri"/>
            </a:endParaRPr>
          </a:p>
          <a:p>
            <a:pPr algn="ctr">
              <a:lnSpc>
                <a:spcPct val="100000"/>
              </a:lnSpc>
            </a:pPr>
            <a:endParaRPr lang="fr-FR" b="1" i="1" strike="noStrike" spc="-1" dirty="0">
              <a:solidFill>
                <a:srgbClr val="000000"/>
              </a:solidFill>
              <a:uFill>
                <a:solidFill>
                  <a:srgbClr val="FFFFFF"/>
                </a:solidFill>
              </a:uFill>
              <a:latin typeface="Calibri"/>
            </a:endParaRPr>
          </a:p>
        </p:txBody>
      </p:sp>
      <p:sp>
        <p:nvSpPr>
          <p:cNvPr id="7" name="CustomShape 8"/>
          <p:cNvSpPr/>
          <p:nvPr/>
        </p:nvSpPr>
        <p:spPr>
          <a:xfrm>
            <a:off x="3525080" y="209817"/>
            <a:ext cx="6175512" cy="755337"/>
          </a:xfrm>
          <a:prstGeom prst="roundRect">
            <a:avLst>
              <a:gd name="adj" fmla="val 16667"/>
            </a:avLst>
          </a:prstGeom>
          <a:solidFill>
            <a:schemeClr val="accent3">
              <a:lumMod val="40000"/>
              <a:lumOff val="60000"/>
            </a:schemeClr>
          </a:solidFill>
          <a:ln/>
        </p:spPr>
        <p:style>
          <a:lnRef idx="2">
            <a:schemeClr val="accent1"/>
          </a:lnRef>
          <a:fillRef idx="1">
            <a:schemeClr val="lt1"/>
          </a:fillRef>
          <a:effectRef idx="0">
            <a:schemeClr val="accent1"/>
          </a:effectRef>
          <a:fontRef idx="minor"/>
        </p:style>
        <p:txBody>
          <a:bodyPr anchor="ctr"/>
          <a:lstStyle/>
          <a:p>
            <a:pPr algn="ctr">
              <a:lnSpc>
                <a:spcPct val="100000"/>
              </a:lnSpc>
            </a:pPr>
            <a:r>
              <a:rPr lang="fr-FR" b="1" strike="noStrike" spc="-1" dirty="0">
                <a:solidFill>
                  <a:srgbClr val="000000"/>
                </a:solidFill>
                <a:uFill>
                  <a:solidFill>
                    <a:srgbClr val="FFFFFF"/>
                  </a:solidFill>
                </a:uFill>
                <a:latin typeface="Calibri"/>
              </a:rPr>
              <a:t>Construire une cohérence pédagogique </a:t>
            </a:r>
            <a:r>
              <a:rPr lang="fr-FR" b="1" spc="-1" dirty="0">
                <a:solidFill>
                  <a:srgbClr val="000000"/>
                </a:solidFill>
                <a:uFill>
                  <a:solidFill>
                    <a:srgbClr val="FFFFFF"/>
                  </a:solidFill>
                </a:uFill>
                <a:latin typeface="Calibri"/>
              </a:rPr>
              <a:t>pour l’évaluation</a:t>
            </a:r>
            <a:r>
              <a:rPr lang="fr-FR" b="1" strike="noStrike" spc="-1" dirty="0">
                <a:solidFill>
                  <a:srgbClr val="000000"/>
                </a:solidFill>
                <a:uFill>
                  <a:solidFill>
                    <a:srgbClr val="FFFFFF"/>
                  </a:solidFill>
                </a:uFill>
                <a:latin typeface="Calibri"/>
              </a:rPr>
              <a:t> depuis la maternelle jusqu’à la 3</a:t>
            </a:r>
            <a:r>
              <a:rPr lang="fr-FR" b="1" strike="noStrike" spc="-1" baseline="30000" dirty="0">
                <a:solidFill>
                  <a:srgbClr val="000000"/>
                </a:solidFill>
                <a:uFill>
                  <a:solidFill>
                    <a:srgbClr val="FFFFFF"/>
                  </a:solidFill>
                </a:uFill>
                <a:latin typeface="Calibri"/>
              </a:rPr>
              <a:t>ème</a:t>
            </a:r>
            <a:r>
              <a:rPr lang="fr-FR" b="1" strike="noStrike" spc="-1" dirty="0">
                <a:solidFill>
                  <a:srgbClr val="000000"/>
                </a:solidFill>
                <a:uFill>
                  <a:solidFill>
                    <a:srgbClr val="FFFFFF"/>
                  </a:solidFill>
                </a:uFill>
                <a:latin typeface="Calibri"/>
              </a:rPr>
              <a:t>. </a:t>
            </a:r>
            <a:endParaRPr lang="fr-FR" b="0" strike="noStrike" spc="-1" dirty="0">
              <a:solidFill>
                <a:srgbClr val="000000"/>
              </a:solidFill>
              <a:uFill>
                <a:solidFill>
                  <a:srgbClr val="FFFFFF"/>
                </a:solidFill>
              </a:uFill>
              <a:latin typeface="Arial"/>
            </a:endParaRPr>
          </a:p>
        </p:txBody>
      </p:sp>
      <p:sp>
        <p:nvSpPr>
          <p:cNvPr id="9" name="CustomShape 3"/>
          <p:cNvSpPr/>
          <p:nvPr/>
        </p:nvSpPr>
        <p:spPr>
          <a:xfrm>
            <a:off x="443113" y="3676483"/>
            <a:ext cx="4018044" cy="1974575"/>
          </a:xfrm>
          <a:prstGeom prst="roundRect">
            <a:avLst>
              <a:gd name="adj" fmla="val 16667"/>
            </a:avLst>
          </a:prstGeom>
          <a:solidFill>
            <a:srgbClr val="E0C1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endParaRPr lang="fr-FR" b="0" strike="noStrike" spc="-1" dirty="0">
              <a:solidFill>
                <a:srgbClr val="000000"/>
              </a:solidFill>
              <a:uFill>
                <a:solidFill>
                  <a:srgbClr val="FFFFFF"/>
                </a:solidFill>
              </a:uFill>
              <a:latin typeface="Arial"/>
            </a:endParaRPr>
          </a:p>
          <a:p>
            <a:pPr>
              <a:lnSpc>
                <a:spcPct val="100000"/>
              </a:lnSpc>
            </a:pPr>
            <a:r>
              <a:rPr lang="fr-FR" b="0" strike="noStrike" spc="-1" dirty="0">
                <a:solidFill>
                  <a:srgbClr val="000000"/>
                </a:solidFill>
                <a:uFill>
                  <a:solidFill>
                    <a:srgbClr val="FFFFFF"/>
                  </a:solidFill>
                </a:uFill>
                <a:latin typeface="Calibri"/>
              </a:rPr>
              <a:t>● Définir les principes qui fondent la cohérence pédagogique.</a:t>
            </a:r>
            <a:endParaRPr lang="fr-FR" b="0" strike="noStrike" spc="-1" dirty="0">
              <a:solidFill>
                <a:srgbClr val="000000"/>
              </a:solidFill>
              <a:uFill>
                <a:solidFill>
                  <a:srgbClr val="FFFFFF"/>
                </a:solidFill>
              </a:uFill>
              <a:latin typeface="Arial"/>
            </a:endParaRPr>
          </a:p>
          <a:p>
            <a:pPr>
              <a:lnSpc>
                <a:spcPct val="100000"/>
              </a:lnSpc>
            </a:pPr>
            <a:r>
              <a:rPr lang="fr-FR" b="0" strike="noStrike" spc="-1" dirty="0">
                <a:solidFill>
                  <a:srgbClr val="000000"/>
                </a:solidFill>
                <a:uFill>
                  <a:solidFill>
                    <a:srgbClr val="FFFFFF"/>
                  </a:solidFill>
                </a:uFill>
                <a:latin typeface="Calibri"/>
              </a:rPr>
              <a:t>● Définir comment ces principes se déclinent au long de la scolarité de l’élève. </a:t>
            </a:r>
            <a:endParaRPr lang="fr-FR" b="0" strike="noStrike" spc="-1" dirty="0">
              <a:solidFill>
                <a:srgbClr val="000000"/>
              </a:solidFill>
              <a:uFill>
                <a:solidFill>
                  <a:srgbClr val="FFFFFF"/>
                </a:solidFill>
              </a:uFill>
              <a:latin typeface="Arial"/>
            </a:endParaRPr>
          </a:p>
        </p:txBody>
      </p:sp>
      <p:sp>
        <p:nvSpPr>
          <p:cNvPr id="10" name="CustomShape 3"/>
          <p:cNvSpPr/>
          <p:nvPr/>
        </p:nvSpPr>
        <p:spPr>
          <a:xfrm>
            <a:off x="443113" y="1252845"/>
            <a:ext cx="4018044" cy="2124000"/>
          </a:xfrm>
          <a:prstGeom prst="roundRect">
            <a:avLst>
              <a:gd name="adj" fmla="val 16667"/>
            </a:avLst>
          </a:prstGeom>
          <a:solidFill>
            <a:srgbClr val="E0C1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r>
              <a:rPr lang="fr-FR" spc="-1" dirty="0">
                <a:solidFill>
                  <a:srgbClr val="000000"/>
                </a:solidFill>
                <a:uFill>
                  <a:solidFill>
                    <a:srgbClr val="FFFFFF"/>
                  </a:solidFill>
                </a:uFill>
              </a:rPr>
              <a:t>Instaurer de la continuité et gérer les ruptures.</a:t>
            </a:r>
          </a:p>
          <a:p>
            <a:pPr algn="ctr">
              <a:lnSpc>
                <a:spcPct val="100000"/>
              </a:lnSpc>
            </a:pPr>
            <a:r>
              <a:rPr lang="fr-FR" spc="-1" dirty="0">
                <a:solidFill>
                  <a:srgbClr val="000000"/>
                </a:solidFill>
                <a:uFill>
                  <a:solidFill>
                    <a:srgbClr val="FFFFFF"/>
                  </a:solidFill>
                </a:uFill>
              </a:rPr>
              <a:t>Faire de l’évaluation un des outils de continuité entre les cycles. </a:t>
            </a:r>
            <a:endParaRPr lang="fr-FR" spc="-1" dirty="0">
              <a:solidFill>
                <a:srgbClr val="000000"/>
              </a:solidFill>
              <a:uFill>
                <a:solidFill>
                  <a:srgbClr val="FFFFFF"/>
                </a:solidFill>
              </a:uFill>
              <a:latin typeface="Arial"/>
            </a:endParaRPr>
          </a:p>
        </p:txBody>
      </p:sp>
      <p:sp>
        <p:nvSpPr>
          <p:cNvPr id="11" name="Flèche : droite 10"/>
          <p:cNvSpPr/>
          <p:nvPr/>
        </p:nvSpPr>
        <p:spPr>
          <a:xfrm rot="2117687">
            <a:off x="4598504" y="2372139"/>
            <a:ext cx="450574" cy="132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p:cNvSpPr/>
          <p:nvPr/>
        </p:nvSpPr>
        <p:spPr>
          <a:xfrm rot="18812172">
            <a:off x="4545418" y="4468143"/>
            <a:ext cx="529906" cy="146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grandir-thumb313665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59" y="32315"/>
            <a:ext cx="2188541" cy="1113040"/>
          </a:xfrm>
          <a:prstGeom prst="rect">
            <a:avLst/>
          </a:prstGeom>
        </p:spPr>
      </p:pic>
      <p:pic>
        <p:nvPicPr>
          <p:cNvPr id="3" name="Image 2" descr="Schéma de la loi de la continuité latéra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661" y="5550776"/>
            <a:ext cx="2421835" cy="1170699"/>
          </a:xfrm>
          <a:prstGeom prst="rect">
            <a:avLst/>
          </a:prstGeom>
        </p:spPr>
      </p:pic>
    </p:spTree>
    <p:extLst>
      <p:ext uri="{BB962C8B-B14F-4D97-AF65-F5344CB8AC3E}">
        <p14:creationId xmlns:p14="http://schemas.microsoft.com/office/powerpoint/2010/main" val="125889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G. BUIRON - IEN Tournus - décembre 2016</a:t>
            </a:r>
          </a:p>
        </p:txBody>
      </p:sp>
      <p:sp>
        <p:nvSpPr>
          <p:cNvPr id="3" name="CustomShape 1"/>
          <p:cNvSpPr/>
          <p:nvPr/>
        </p:nvSpPr>
        <p:spPr>
          <a:xfrm>
            <a:off x="3005226" y="491244"/>
            <a:ext cx="5412240" cy="1576095"/>
          </a:xfrm>
          <a:prstGeom prst="roundRect">
            <a:avLst>
              <a:gd name="adj" fmla="val 16667"/>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2800" b="0" strike="noStrike" spc="-1" dirty="0">
                <a:solidFill>
                  <a:srgbClr val="000000"/>
                </a:solidFill>
                <a:uFill>
                  <a:solidFill>
                    <a:srgbClr val="FFFFFF"/>
                  </a:solidFill>
                </a:uFill>
                <a:latin typeface="Calibri"/>
              </a:rPr>
              <a:t>Quels sont ces principes, ou plutôt….</a:t>
            </a:r>
          </a:p>
          <a:p>
            <a:pPr algn="ctr">
              <a:lnSpc>
                <a:spcPct val="100000"/>
              </a:lnSpc>
            </a:pPr>
            <a:r>
              <a:rPr lang="fr-FR" sz="2800" spc="-1" dirty="0">
                <a:solidFill>
                  <a:srgbClr val="000000"/>
                </a:solidFill>
                <a:uFill>
                  <a:solidFill>
                    <a:srgbClr val="FFFFFF"/>
                  </a:solidFill>
                </a:uFill>
                <a:latin typeface="Calibri"/>
              </a:rPr>
              <a:t>Quel est ce principe</a:t>
            </a:r>
            <a:r>
              <a:rPr lang="fr-FR" sz="2800" b="0" strike="noStrike" spc="-1" dirty="0">
                <a:solidFill>
                  <a:srgbClr val="000000"/>
                </a:solidFill>
                <a:uFill>
                  <a:solidFill>
                    <a:srgbClr val="FFFFFF"/>
                  </a:solidFill>
                </a:uFill>
                <a:latin typeface="Calibri"/>
              </a:rPr>
              <a:t> ?</a:t>
            </a:r>
            <a:endParaRPr lang="fr-FR" sz="2800" b="0" strike="noStrike" spc="-1" dirty="0">
              <a:solidFill>
                <a:srgbClr val="000000"/>
              </a:solidFill>
              <a:uFill>
                <a:solidFill>
                  <a:srgbClr val="FFFFFF"/>
                </a:solidFill>
              </a:uFill>
              <a:latin typeface="Arial"/>
            </a:endParaRPr>
          </a:p>
        </p:txBody>
      </p:sp>
      <p:sp>
        <p:nvSpPr>
          <p:cNvPr id="4" name="Rectangle : coins arrondis 3"/>
          <p:cNvSpPr/>
          <p:nvPr/>
        </p:nvSpPr>
        <p:spPr>
          <a:xfrm>
            <a:off x="2385050" y="2521819"/>
            <a:ext cx="6652591" cy="1600612"/>
          </a:xfrm>
          <a:prstGeom prst="roundRect">
            <a:avLst/>
          </a:prstGeom>
          <a:solidFill>
            <a:srgbClr val="EF903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dirty="0"/>
              <a:t>Une évaluation qui concilie efficacité et bienveillance</a:t>
            </a:r>
          </a:p>
        </p:txBody>
      </p:sp>
      <p:sp>
        <p:nvSpPr>
          <p:cNvPr id="5" name="ZoneTexte 4"/>
          <p:cNvSpPr txBox="1"/>
          <p:nvPr/>
        </p:nvSpPr>
        <p:spPr>
          <a:xfrm>
            <a:off x="2090984" y="4576911"/>
            <a:ext cx="7436988" cy="1569660"/>
          </a:xfrm>
          <a:prstGeom prst="rect">
            <a:avLst/>
          </a:prstGeom>
          <a:noFill/>
        </p:spPr>
        <p:txBody>
          <a:bodyPr wrap="square" rtlCol="0">
            <a:spAutoFit/>
          </a:bodyPr>
          <a:lstStyle/>
          <a:p>
            <a:pPr algn="ctr"/>
            <a:r>
              <a:rPr lang="fr-FR" sz="2400" dirty="0"/>
              <a:t>Une évaluation bienveillante n’est pas une évaluation qui oublie l’exigence. Etre bienveillant, c’est d’abord avoir de l’ambition pour ses élèves. Ce sont les modalités de l’évaluation qui constituent son caractère positif. </a:t>
            </a:r>
          </a:p>
        </p:txBody>
      </p:sp>
      <p:pic>
        <p:nvPicPr>
          <p:cNvPr id="6" name="Image 5" descr="Attitudes are contagious! | Sunshine's Reflections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98964">
            <a:off x="9480335" y="1741087"/>
            <a:ext cx="2451652" cy="1364903"/>
          </a:xfrm>
          <a:prstGeom prst="rect">
            <a:avLst/>
          </a:prstGeom>
        </p:spPr>
      </p:pic>
      <p:pic>
        <p:nvPicPr>
          <p:cNvPr id="7" name="Image 6" descr="Attitudes are contagious! | Sunshine's Reflections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38399">
            <a:off x="273407" y="680258"/>
            <a:ext cx="2451652" cy="1364903"/>
          </a:xfrm>
          <a:prstGeom prst="rect">
            <a:avLst/>
          </a:prstGeom>
        </p:spPr>
      </p:pic>
    </p:spTree>
    <p:extLst>
      <p:ext uri="{BB962C8B-B14F-4D97-AF65-F5344CB8AC3E}">
        <p14:creationId xmlns:p14="http://schemas.microsoft.com/office/powerpoint/2010/main" val="137790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p:cNvSpPr/>
          <p:nvPr/>
        </p:nvSpPr>
        <p:spPr>
          <a:xfrm>
            <a:off x="276002" y="1636941"/>
            <a:ext cx="3762591" cy="587159"/>
          </a:xfrm>
          <a:prstGeom prst="round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On n’évalue que ce qu’on a enseigné, et comme on l’a enseigné.</a:t>
            </a:r>
          </a:p>
        </p:txBody>
      </p:sp>
      <p:sp>
        <p:nvSpPr>
          <p:cNvPr id="10" name="Rectangle : coins arrondis 9"/>
          <p:cNvSpPr/>
          <p:nvPr/>
        </p:nvSpPr>
        <p:spPr>
          <a:xfrm>
            <a:off x="276003" y="2442028"/>
            <a:ext cx="3762590" cy="621986"/>
          </a:xfrm>
          <a:prstGeom prst="round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L’évaluation est préparée avec les élèves.</a:t>
            </a:r>
          </a:p>
        </p:txBody>
      </p:sp>
      <p:sp>
        <p:nvSpPr>
          <p:cNvPr id="12" name="ZoneTexte 11"/>
          <p:cNvSpPr txBox="1"/>
          <p:nvPr/>
        </p:nvSpPr>
        <p:spPr>
          <a:xfrm>
            <a:off x="4800599" y="2552562"/>
            <a:ext cx="6029739" cy="369332"/>
          </a:xfrm>
          <a:prstGeom prst="rect">
            <a:avLst/>
          </a:prstGeom>
          <a:noFill/>
        </p:spPr>
        <p:txBody>
          <a:bodyPr wrap="square" rtlCol="0">
            <a:spAutoFit/>
          </a:bodyPr>
          <a:lstStyle/>
          <a:p>
            <a:r>
              <a:rPr lang="fr-FR" dirty="0"/>
              <a:t>Par exemple, avec des fiches de réussite. Cf. </a:t>
            </a:r>
            <a:r>
              <a:rPr lang="fr-FR" dirty="0" err="1"/>
              <a:t>M@gister</a:t>
            </a:r>
            <a:r>
              <a:rPr lang="fr-FR" dirty="0"/>
              <a:t>.</a:t>
            </a:r>
          </a:p>
        </p:txBody>
      </p:sp>
      <p:sp>
        <p:nvSpPr>
          <p:cNvPr id="13" name="Rectangle : coins arrondis 12"/>
          <p:cNvSpPr/>
          <p:nvPr/>
        </p:nvSpPr>
        <p:spPr>
          <a:xfrm>
            <a:off x="276002" y="3273055"/>
            <a:ext cx="3762591" cy="619107"/>
          </a:xfrm>
          <a:prstGeom prst="round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On privilégie l’évaluation au quotidien (# contrôles).</a:t>
            </a:r>
          </a:p>
        </p:txBody>
      </p:sp>
      <p:sp>
        <p:nvSpPr>
          <p:cNvPr id="15" name="Rectangle : coins arrondis 14"/>
          <p:cNvSpPr/>
          <p:nvPr/>
        </p:nvSpPr>
        <p:spPr>
          <a:xfrm>
            <a:off x="276002" y="4018819"/>
            <a:ext cx="3762591" cy="749614"/>
          </a:xfrm>
          <a:prstGeom prst="round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L’élève peut émettre un souhait sur le niveau d’exigence auquel il sera évalué.</a:t>
            </a:r>
          </a:p>
        </p:txBody>
      </p:sp>
      <p:sp>
        <p:nvSpPr>
          <p:cNvPr id="17" name="ZoneTexte 16"/>
          <p:cNvSpPr txBox="1"/>
          <p:nvPr/>
        </p:nvSpPr>
        <p:spPr>
          <a:xfrm>
            <a:off x="4813853" y="4076479"/>
            <a:ext cx="6029739" cy="923330"/>
          </a:xfrm>
          <a:prstGeom prst="rect">
            <a:avLst/>
          </a:prstGeom>
          <a:noFill/>
        </p:spPr>
        <p:txBody>
          <a:bodyPr wrap="square" rtlCol="0">
            <a:spAutoFit/>
          </a:bodyPr>
          <a:lstStyle/>
          <a:p>
            <a:r>
              <a:rPr lang="fr-FR" dirty="0"/>
              <a:t>L’élève peut estimer qu’il en est à un certain niveau de maitrise. L’enseignant peut avoir un avis différent et le faire savoir à l’élève.</a:t>
            </a:r>
          </a:p>
        </p:txBody>
      </p:sp>
      <p:sp>
        <p:nvSpPr>
          <p:cNvPr id="18" name="ZoneTexte 17"/>
          <p:cNvSpPr txBox="1"/>
          <p:nvPr/>
        </p:nvSpPr>
        <p:spPr>
          <a:xfrm>
            <a:off x="4780713" y="3306326"/>
            <a:ext cx="6029739" cy="646331"/>
          </a:xfrm>
          <a:prstGeom prst="rect">
            <a:avLst/>
          </a:prstGeom>
          <a:noFill/>
        </p:spPr>
        <p:txBody>
          <a:bodyPr wrap="square" rtlCol="0">
            <a:spAutoFit/>
          </a:bodyPr>
          <a:lstStyle/>
          <a:p>
            <a:r>
              <a:rPr lang="fr-FR" dirty="0"/>
              <a:t>Les « contrôles » regroupés  ne favorisent pas le lien entre leçons et évaluations. Ils sont aussi source de stress.  </a:t>
            </a:r>
          </a:p>
        </p:txBody>
      </p:sp>
      <p:sp>
        <p:nvSpPr>
          <p:cNvPr id="19" name="Espace réservé du pied de page 18"/>
          <p:cNvSpPr>
            <a:spLocks noGrp="1"/>
          </p:cNvSpPr>
          <p:nvPr>
            <p:ph type="ftr" sz="quarter" idx="11"/>
          </p:nvPr>
        </p:nvSpPr>
        <p:spPr/>
        <p:txBody>
          <a:bodyPr/>
          <a:lstStyle/>
          <a:p>
            <a:r>
              <a:rPr lang="fr-FR"/>
              <a:t>G. BUIRON - IEN Tournus - décembre 2016</a:t>
            </a:r>
          </a:p>
        </p:txBody>
      </p:sp>
      <p:sp>
        <p:nvSpPr>
          <p:cNvPr id="20" name="CustomShape 1"/>
          <p:cNvSpPr/>
          <p:nvPr/>
        </p:nvSpPr>
        <p:spPr>
          <a:xfrm>
            <a:off x="2871218" y="207360"/>
            <a:ext cx="4240696" cy="508059"/>
          </a:xfrm>
          <a:prstGeom prst="roundRect">
            <a:avLst>
              <a:gd name="adj" fmla="val 16667"/>
            </a:avLst>
          </a:prstGeom>
          <a:solidFill>
            <a:schemeClr val="bg2">
              <a:lumMod val="75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b="1" spc="-1" dirty="0">
                <a:solidFill>
                  <a:srgbClr val="000000"/>
                </a:solidFill>
                <a:uFill>
                  <a:solidFill>
                    <a:srgbClr val="FFFFFF"/>
                  </a:solidFill>
                </a:uFill>
                <a:latin typeface="Calibri"/>
              </a:rPr>
              <a:t>Une évaluation bienveillante et efficace</a:t>
            </a:r>
            <a:endParaRPr lang="fr-FR" b="1" strike="noStrike" spc="-1" dirty="0">
              <a:solidFill>
                <a:srgbClr val="000000"/>
              </a:solidFill>
              <a:uFill>
                <a:solidFill>
                  <a:srgbClr val="FFFFFF"/>
                </a:solidFill>
              </a:uFill>
              <a:latin typeface="Arial"/>
            </a:endParaRPr>
          </a:p>
        </p:txBody>
      </p:sp>
      <p:pic>
        <p:nvPicPr>
          <p:cNvPr id="4" name="Image 3" descr="BLOG BLEU PRIMAIRE » Evalu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8728" y="2092836"/>
            <a:ext cx="972997" cy="1428448"/>
          </a:xfrm>
          <a:prstGeom prst="rect">
            <a:avLst/>
          </a:prstGeom>
        </p:spPr>
      </p:pic>
      <p:sp>
        <p:nvSpPr>
          <p:cNvPr id="22" name="ZoneTexte 21"/>
          <p:cNvSpPr txBox="1"/>
          <p:nvPr/>
        </p:nvSpPr>
        <p:spPr>
          <a:xfrm>
            <a:off x="4784033" y="1712002"/>
            <a:ext cx="5738191" cy="646331"/>
          </a:xfrm>
          <a:prstGeom prst="rect">
            <a:avLst/>
          </a:prstGeom>
          <a:noFill/>
        </p:spPr>
        <p:txBody>
          <a:bodyPr wrap="square" rtlCol="0">
            <a:spAutoFit/>
          </a:bodyPr>
          <a:lstStyle/>
          <a:p>
            <a:r>
              <a:rPr lang="fr-FR" dirty="0"/>
              <a:t>Pas de questions pièges, de questions subsidiaires pour voir</a:t>
            </a:r>
          </a:p>
          <a:p>
            <a:r>
              <a:rPr lang="fr-FR" dirty="0"/>
              <a:t>« jusqu’où ils peuvent aller. »</a:t>
            </a:r>
          </a:p>
        </p:txBody>
      </p:sp>
      <p:sp>
        <p:nvSpPr>
          <p:cNvPr id="23" name="Ellipse 22"/>
          <p:cNvSpPr/>
          <p:nvPr/>
        </p:nvSpPr>
        <p:spPr>
          <a:xfrm>
            <a:off x="666949" y="911065"/>
            <a:ext cx="2173356" cy="5168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C’est-à-dire…</a:t>
            </a:r>
          </a:p>
        </p:txBody>
      </p:sp>
      <p:sp>
        <p:nvSpPr>
          <p:cNvPr id="24" name="Flèche : droite 23"/>
          <p:cNvSpPr/>
          <p:nvPr/>
        </p:nvSpPr>
        <p:spPr>
          <a:xfrm>
            <a:off x="4157863" y="2688828"/>
            <a:ext cx="503582" cy="12431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droite 24"/>
          <p:cNvSpPr/>
          <p:nvPr/>
        </p:nvSpPr>
        <p:spPr>
          <a:xfrm>
            <a:off x="4157863" y="3530852"/>
            <a:ext cx="503582" cy="12431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 droite 26"/>
          <p:cNvSpPr/>
          <p:nvPr/>
        </p:nvSpPr>
        <p:spPr>
          <a:xfrm>
            <a:off x="4174432" y="4355176"/>
            <a:ext cx="503582" cy="12431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 coins arrondis 27"/>
          <p:cNvSpPr/>
          <p:nvPr/>
        </p:nvSpPr>
        <p:spPr>
          <a:xfrm>
            <a:off x="276002" y="4925282"/>
            <a:ext cx="3762591" cy="749614"/>
          </a:xfrm>
          <a:prstGeom prst="round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Le maître utilise des codages variés, adaptés aux tâches données.</a:t>
            </a:r>
          </a:p>
        </p:txBody>
      </p:sp>
      <p:sp>
        <p:nvSpPr>
          <p:cNvPr id="29" name="Flèche : droite 28"/>
          <p:cNvSpPr/>
          <p:nvPr/>
        </p:nvSpPr>
        <p:spPr>
          <a:xfrm>
            <a:off x="4174432" y="5215174"/>
            <a:ext cx="503582" cy="12431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4780713" y="5064312"/>
            <a:ext cx="6029739" cy="1477328"/>
          </a:xfrm>
          <a:prstGeom prst="rect">
            <a:avLst/>
          </a:prstGeom>
          <a:noFill/>
        </p:spPr>
        <p:txBody>
          <a:bodyPr wrap="square" rtlCol="0">
            <a:spAutoFit/>
          </a:bodyPr>
          <a:lstStyle/>
          <a:p>
            <a:r>
              <a:rPr lang="fr-FR" dirty="0"/>
              <a:t>Par ex. Une </a:t>
            </a:r>
            <a:r>
              <a:rPr lang="fr-FR" b="1" dirty="0"/>
              <a:t>note</a:t>
            </a:r>
            <a:r>
              <a:rPr lang="fr-FR" dirty="0"/>
              <a:t> peut être utilisée, si elle représente un score. Une </a:t>
            </a:r>
            <a:r>
              <a:rPr lang="fr-FR" b="1" dirty="0"/>
              <a:t>évaluation critériée </a:t>
            </a:r>
            <a:r>
              <a:rPr lang="fr-FR" dirty="0"/>
              <a:t>est nécessaire pour une rédaction. Un code </a:t>
            </a:r>
            <a:r>
              <a:rPr lang="fr-FR" b="1" dirty="0"/>
              <a:t>binaire</a:t>
            </a:r>
            <a:r>
              <a:rPr lang="fr-FR" dirty="0"/>
              <a:t> </a:t>
            </a:r>
            <a:r>
              <a:rPr lang="fr-FR" b="1" dirty="0"/>
              <a:t>réussi ou non réussi </a:t>
            </a:r>
            <a:r>
              <a:rPr lang="fr-FR" dirty="0"/>
              <a:t>peut convenir pour une évaluation de saut en hauteur etc. Une compétence, elle,  ne peut se coder qu’avec une échelle de maitrise.</a:t>
            </a:r>
          </a:p>
        </p:txBody>
      </p:sp>
      <p:sp>
        <p:nvSpPr>
          <p:cNvPr id="31" name="Flèche : droite 30"/>
          <p:cNvSpPr/>
          <p:nvPr/>
        </p:nvSpPr>
        <p:spPr>
          <a:xfrm>
            <a:off x="4174432" y="1904162"/>
            <a:ext cx="503582" cy="12431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CustomShape 4"/>
          <p:cNvSpPr/>
          <p:nvPr/>
        </p:nvSpPr>
        <p:spPr>
          <a:xfrm>
            <a:off x="7734300" y="207359"/>
            <a:ext cx="3724965" cy="1222109"/>
          </a:xfrm>
          <a:prstGeom prst="roundRect">
            <a:avLst>
              <a:gd name="adj" fmla="val 16667"/>
            </a:avLst>
          </a:prstGeom>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p:style>
        <p:txBody>
          <a:bodyPr anchor="ctr"/>
          <a:lstStyle/>
          <a:p>
            <a:pPr algn="ctr">
              <a:lnSpc>
                <a:spcPct val="100000"/>
              </a:lnSpc>
            </a:pPr>
            <a:r>
              <a:rPr lang="fr-FR" sz="2000" spc="-1" dirty="0">
                <a:solidFill>
                  <a:srgbClr val="000000"/>
                </a:solidFill>
                <a:uFill>
                  <a:solidFill>
                    <a:srgbClr val="FFFFFF"/>
                  </a:solidFill>
                </a:uFill>
                <a:latin typeface="Calibri"/>
              </a:rPr>
              <a:t>C’est une </a:t>
            </a:r>
            <a:r>
              <a:rPr lang="fr-FR" sz="2000" b="0" strike="noStrike" spc="-1" dirty="0">
                <a:solidFill>
                  <a:srgbClr val="000000"/>
                </a:solidFill>
                <a:uFill>
                  <a:solidFill>
                    <a:srgbClr val="FFFFFF"/>
                  </a:solidFill>
                </a:uFill>
                <a:latin typeface="Calibri"/>
              </a:rPr>
              <a:t>évaluation </a:t>
            </a:r>
            <a:r>
              <a:rPr lang="fr-FR" sz="2000" spc="-1" dirty="0">
                <a:solidFill>
                  <a:srgbClr val="000000"/>
                </a:solidFill>
                <a:uFill>
                  <a:solidFill>
                    <a:srgbClr val="FFFFFF"/>
                  </a:solidFill>
                </a:uFill>
                <a:latin typeface="Calibri"/>
              </a:rPr>
              <a:t>qui établit </a:t>
            </a:r>
            <a:r>
              <a:rPr lang="fr-FR" sz="2000" b="0" strike="noStrike" spc="-1" dirty="0">
                <a:solidFill>
                  <a:srgbClr val="000000"/>
                </a:solidFill>
                <a:uFill>
                  <a:solidFill>
                    <a:srgbClr val="FFFFFF"/>
                  </a:solidFill>
                </a:uFill>
                <a:latin typeface="Calibri"/>
              </a:rPr>
              <a:t>un « </a:t>
            </a:r>
            <a:r>
              <a:rPr lang="fr-FR" sz="2000" b="1" strike="noStrike" spc="-1" dirty="0">
                <a:solidFill>
                  <a:srgbClr val="000000"/>
                </a:solidFill>
                <a:uFill>
                  <a:solidFill>
                    <a:srgbClr val="FFFFFF"/>
                  </a:solidFill>
                </a:uFill>
                <a:latin typeface="Calibri"/>
              </a:rPr>
              <a:t>contrat » </a:t>
            </a:r>
            <a:r>
              <a:rPr lang="fr-FR" sz="2000" b="0" strike="noStrike" spc="-1" dirty="0">
                <a:solidFill>
                  <a:srgbClr val="000000"/>
                </a:solidFill>
                <a:uFill>
                  <a:solidFill>
                    <a:srgbClr val="FFFFFF"/>
                  </a:solidFill>
                </a:uFill>
                <a:latin typeface="Calibri"/>
              </a:rPr>
              <a:t>clair entre le maitre et l’élève, basé sur </a:t>
            </a:r>
            <a:r>
              <a:rPr lang="fr-FR" sz="2000" b="1" strike="noStrike" spc="-1" dirty="0">
                <a:solidFill>
                  <a:srgbClr val="000000"/>
                </a:solidFill>
                <a:uFill>
                  <a:solidFill>
                    <a:srgbClr val="FFFFFF"/>
                  </a:solidFill>
                </a:uFill>
                <a:latin typeface="Calibri"/>
              </a:rPr>
              <a:t>la confiance</a:t>
            </a:r>
            <a:r>
              <a:rPr lang="fr-FR" sz="2000" spc="-1" dirty="0">
                <a:solidFill>
                  <a:srgbClr val="000000"/>
                </a:solidFill>
                <a:uFill>
                  <a:solidFill>
                    <a:srgbClr val="FFFFFF"/>
                  </a:solidFill>
                </a:uFill>
                <a:latin typeface="Calibri"/>
              </a:rPr>
              <a:t> mutuelle.</a:t>
            </a:r>
            <a:endParaRPr lang="fr-FR" sz="2000" b="0" strike="noStrike" spc="-1" dirty="0">
              <a:solidFill>
                <a:srgbClr val="000000"/>
              </a:solidFill>
              <a:uFill>
                <a:solidFill>
                  <a:srgbClr val="FFFFFF"/>
                </a:solidFill>
              </a:uFill>
              <a:latin typeface="Arial"/>
            </a:endParaRPr>
          </a:p>
        </p:txBody>
      </p:sp>
      <p:pic>
        <p:nvPicPr>
          <p:cNvPr id="2" name="Image 1" descr="ci5003sum11 - WIKI 2 Middle School Plastics Curricul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1789" y="4751608"/>
            <a:ext cx="1446144" cy="1752529"/>
          </a:xfrm>
          <a:prstGeom prst="rect">
            <a:avLst/>
          </a:prstGeom>
        </p:spPr>
      </p:pic>
      <p:sp>
        <p:nvSpPr>
          <p:cNvPr id="34" name="Flèche : droite 33"/>
          <p:cNvSpPr/>
          <p:nvPr/>
        </p:nvSpPr>
        <p:spPr>
          <a:xfrm rot="5400000">
            <a:off x="10809343" y="4111322"/>
            <a:ext cx="948639" cy="81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p:nvPr/>
        </p:nvCxnSpPr>
        <p:spPr>
          <a:xfrm>
            <a:off x="10297560" y="2688828"/>
            <a:ext cx="1598834" cy="7724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10323326" y="2659792"/>
            <a:ext cx="1549806" cy="8300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63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G. BUIRON - IEN Tournus - décembre 2016</a:t>
            </a:r>
          </a:p>
        </p:txBody>
      </p:sp>
      <p:sp>
        <p:nvSpPr>
          <p:cNvPr id="3" name="CustomShape 4"/>
          <p:cNvSpPr/>
          <p:nvPr/>
        </p:nvSpPr>
        <p:spPr>
          <a:xfrm>
            <a:off x="2902226" y="278337"/>
            <a:ext cx="5618922" cy="795088"/>
          </a:xfrm>
          <a:prstGeom prst="roundRect">
            <a:avLst>
              <a:gd name="adj" fmla="val 16667"/>
            </a:avLst>
          </a:prstGeom>
          <a:solidFill>
            <a:schemeClr val="bg2">
              <a:lumMod val="90000"/>
            </a:schemeClr>
          </a:solidFill>
          <a:ln w="28440">
            <a:solidFill>
              <a:schemeClr val="accent1">
                <a:lumMod val="75000"/>
              </a:schemeClr>
            </a:solidFill>
          </a:ln>
        </p:spPr>
        <p:style>
          <a:lnRef idx="2">
            <a:schemeClr val="dk1"/>
          </a:lnRef>
          <a:fillRef idx="1">
            <a:schemeClr val="lt1"/>
          </a:fillRef>
          <a:effectRef idx="0">
            <a:schemeClr val="dk1"/>
          </a:effectRef>
          <a:fontRef idx="minor"/>
        </p:style>
        <p:txBody>
          <a:bodyPr anchor="ctr"/>
          <a:lstStyle/>
          <a:p>
            <a:pPr algn="ctr">
              <a:lnSpc>
                <a:spcPct val="100000"/>
              </a:lnSpc>
            </a:pPr>
            <a:r>
              <a:rPr lang="fr-FR" b="1" strike="noStrike" spc="-1" dirty="0">
                <a:solidFill>
                  <a:srgbClr val="000000"/>
                </a:solidFill>
                <a:uFill>
                  <a:solidFill>
                    <a:srgbClr val="FFFFFF"/>
                  </a:solidFill>
                </a:uFill>
                <a:latin typeface="Arial"/>
              </a:rPr>
              <a:t>Pourquoi le LSU est-il organisé en domaines et non pas en micro-compétences ?</a:t>
            </a:r>
          </a:p>
        </p:txBody>
      </p:sp>
      <p:sp>
        <p:nvSpPr>
          <p:cNvPr id="4" name="Rectangle : coins arrondis 3"/>
          <p:cNvSpPr/>
          <p:nvPr/>
        </p:nvSpPr>
        <p:spPr>
          <a:xfrm>
            <a:off x="284917" y="1272208"/>
            <a:ext cx="3909391" cy="1258957"/>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Pour ne pas être tenté de communiquer à nouveau aux parents des outils d’enseignants</a:t>
            </a:r>
          </a:p>
        </p:txBody>
      </p:sp>
      <p:sp>
        <p:nvSpPr>
          <p:cNvPr id="5" name="Flèche : droite 4"/>
          <p:cNvSpPr/>
          <p:nvPr/>
        </p:nvSpPr>
        <p:spPr>
          <a:xfrm>
            <a:off x="4287070" y="1839528"/>
            <a:ext cx="503582" cy="12431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p:cNvSpPr/>
          <p:nvPr/>
        </p:nvSpPr>
        <p:spPr>
          <a:xfrm>
            <a:off x="4883414" y="1272207"/>
            <a:ext cx="6858012" cy="12589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C’est-à-dire des listes de micro-compétences dont la lecture n’apporte pas de message clair aux élèves et à leur parents.</a:t>
            </a:r>
          </a:p>
        </p:txBody>
      </p:sp>
      <p:sp>
        <p:nvSpPr>
          <p:cNvPr id="7" name="Rectangle : coins arrondis 6"/>
          <p:cNvSpPr/>
          <p:nvPr/>
        </p:nvSpPr>
        <p:spPr>
          <a:xfrm>
            <a:off x="284916" y="2947431"/>
            <a:ext cx="3909391" cy="1258957"/>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Pour nous amener  à faire la distinction entre tâches et compétences… </a:t>
            </a:r>
          </a:p>
        </p:txBody>
      </p:sp>
      <p:sp>
        <p:nvSpPr>
          <p:cNvPr id="8" name="Flèche : droite 7"/>
          <p:cNvSpPr/>
          <p:nvPr/>
        </p:nvSpPr>
        <p:spPr>
          <a:xfrm>
            <a:off x="4287070" y="3440872"/>
            <a:ext cx="503582" cy="12431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p:cNvSpPr/>
          <p:nvPr/>
        </p:nvSpPr>
        <p:spPr>
          <a:xfrm>
            <a:off x="4883414" y="2947430"/>
            <a:ext cx="6858012" cy="12589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Ce qu’on croit être des micro compétences sont en réalité des micro-tâches  (par ex. entendre la syllabe finale dans un mot). Une compétence est nécessairement globale, complexe (par ex. savoir lire et comprendre un texte.) </a:t>
            </a:r>
          </a:p>
        </p:txBody>
      </p:sp>
      <p:sp>
        <p:nvSpPr>
          <p:cNvPr id="10" name="Rectangle : coins arrondis 9"/>
          <p:cNvSpPr/>
          <p:nvPr/>
        </p:nvSpPr>
        <p:spPr>
          <a:xfrm>
            <a:off x="284916" y="4503390"/>
            <a:ext cx="3909391" cy="208294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Parce que, par conséquent, le degré de maitrise d’une compétence par un élève est un positionnement que seul l’enseignant peut </a:t>
            </a:r>
            <a:r>
              <a:rPr lang="fr-FR" b="1" dirty="0">
                <a:solidFill>
                  <a:schemeClr val="tx1"/>
                </a:solidFill>
              </a:rPr>
              <a:t>inférer</a:t>
            </a:r>
            <a:r>
              <a:rPr lang="fr-FR" dirty="0">
                <a:solidFill>
                  <a:schemeClr val="tx1"/>
                </a:solidFill>
              </a:rPr>
              <a:t>, au vu de la réussite à certaines tâches, et grâce à la connaissance globale qu’il a de l’élève. </a:t>
            </a:r>
          </a:p>
        </p:txBody>
      </p:sp>
      <p:sp>
        <p:nvSpPr>
          <p:cNvPr id="11" name="Flèche : droite 10"/>
          <p:cNvSpPr/>
          <p:nvPr/>
        </p:nvSpPr>
        <p:spPr>
          <a:xfrm>
            <a:off x="4280434" y="5243396"/>
            <a:ext cx="503582" cy="12431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p:cNvSpPr/>
          <p:nvPr/>
        </p:nvSpPr>
        <p:spPr>
          <a:xfrm>
            <a:off x="4883414" y="4800392"/>
            <a:ext cx="6858012" cy="14148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Une performance ( la réussite à une tâche), ça se mesure, une compétence, ça s’infère.</a:t>
            </a:r>
          </a:p>
        </p:txBody>
      </p:sp>
    </p:spTree>
    <p:extLst>
      <p:ext uri="{BB962C8B-B14F-4D97-AF65-F5344CB8AC3E}">
        <p14:creationId xmlns:p14="http://schemas.microsoft.com/office/powerpoint/2010/main" val="220674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G. BUIRON - IEN Tournus - décembre 2016</a:t>
            </a:r>
          </a:p>
        </p:txBody>
      </p:sp>
      <p:sp>
        <p:nvSpPr>
          <p:cNvPr id="3" name="CustomShape 4"/>
          <p:cNvSpPr/>
          <p:nvPr/>
        </p:nvSpPr>
        <p:spPr>
          <a:xfrm>
            <a:off x="3760355" y="205336"/>
            <a:ext cx="5618922" cy="472866"/>
          </a:xfrm>
          <a:prstGeom prst="roundRect">
            <a:avLst>
              <a:gd name="adj" fmla="val 16667"/>
            </a:avLst>
          </a:prstGeom>
          <a:solidFill>
            <a:schemeClr val="bg2">
              <a:lumMod val="90000"/>
            </a:schemeClr>
          </a:solidFill>
          <a:ln w="28440">
            <a:solidFill>
              <a:schemeClr val="accent1">
                <a:lumMod val="75000"/>
              </a:schemeClr>
            </a:solidFill>
          </a:ln>
        </p:spPr>
        <p:style>
          <a:lnRef idx="2">
            <a:schemeClr val="dk1"/>
          </a:lnRef>
          <a:fillRef idx="1">
            <a:schemeClr val="lt1"/>
          </a:fillRef>
          <a:effectRef idx="0">
            <a:schemeClr val="dk1"/>
          </a:effectRef>
          <a:fontRef idx="minor"/>
        </p:style>
        <p:txBody>
          <a:bodyPr anchor="ctr"/>
          <a:lstStyle/>
          <a:p>
            <a:pPr algn="ctr">
              <a:lnSpc>
                <a:spcPct val="100000"/>
              </a:lnSpc>
            </a:pPr>
            <a:r>
              <a:rPr lang="fr-FR" b="1" spc="-1" dirty="0">
                <a:solidFill>
                  <a:srgbClr val="000000"/>
                </a:solidFill>
                <a:uFill>
                  <a:solidFill>
                    <a:srgbClr val="FFFFFF"/>
                  </a:solidFill>
                </a:uFill>
                <a:latin typeface="Arial"/>
              </a:rPr>
              <a:t>Réponses à quelques questions entendues</a:t>
            </a:r>
            <a:endParaRPr lang="fr-FR" b="1" strike="noStrike" spc="-1" dirty="0">
              <a:solidFill>
                <a:srgbClr val="000000"/>
              </a:solidFill>
              <a:uFill>
                <a:solidFill>
                  <a:srgbClr val="FFFFFF"/>
                </a:solidFill>
              </a:uFill>
              <a:latin typeface="Arial"/>
            </a:endParaRPr>
          </a:p>
        </p:txBody>
      </p:sp>
      <p:sp>
        <p:nvSpPr>
          <p:cNvPr id="4" name="Rectangle : coins arrondis 3"/>
          <p:cNvSpPr/>
          <p:nvPr/>
        </p:nvSpPr>
        <p:spPr>
          <a:xfrm>
            <a:off x="284915" y="922373"/>
            <a:ext cx="3909391" cy="9064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Alors je peux jeter toutes les listes de sous-compétences avec lesquelles j’enseigne et évalue habituellement  ?</a:t>
            </a:r>
          </a:p>
        </p:txBody>
      </p:sp>
      <p:sp>
        <p:nvSpPr>
          <p:cNvPr id="5" name="Flèche : droite 4"/>
          <p:cNvSpPr/>
          <p:nvPr/>
        </p:nvSpPr>
        <p:spPr>
          <a:xfrm>
            <a:off x="4280434" y="1313429"/>
            <a:ext cx="503582" cy="12431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p:cNvSpPr/>
          <p:nvPr/>
        </p:nvSpPr>
        <p:spPr>
          <a:xfrm>
            <a:off x="4883414" y="866102"/>
            <a:ext cx="7172598" cy="10189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Bien sûr que non !!! Il s’agit d’outils dont vous avez besoin pour organiser vos programmations, vos progressions et vos évaluations. Mais ce sont des outils de professionnels. Les élèves et les parents ne les comprennent pas. </a:t>
            </a:r>
          </a:p>
        </p:txBody>
      </p:sp>
      <p:sp>
        <p:nvSpPr>
          <p:cNvPr id="8" name="Flèche : droite 7"/>
          <p:cNvSpPr/>
          <p:nvPr/>
        </p:nvSpPr>
        <p:spPr>
          <a:xfrm>
            <a:off x="4280434" y="2429603"/>
            <a:ext cx="503582" cy="12431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p:cNvSpPr/>
          <p:nvPr/>
        </p:nvSpPr>
        <p:spPr>
          <a:xfrm>
            <a:off x="4280434" y="4009422"/>
            <a:ext cx="503582" cy="18274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p:cNvSpPr/>
          <p:nvPr/>
        </p:nvSpPr>
        <p:spPr>
          <a:xfrm>
            <a:off x="4883414" y="3510817"/>
            <a:ext cx="7172598" cy="14148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Non, pas nécessairement. Elle est acquise pour un niveau de difficulté donnée. Un élève qui a un degré correct de maîtrise en compréhension de textes avec des textes de CE2 peut se trouver plus tard en difficulté avec face à des textes de niveau CM2 ou 6ème.</a:t>
            </a:r>
          </a:p>
        </p:txBody>
      </p:sp>
      <p:sp>
        <p:nvSpPr>
          <p:cNvPr id="13" name="Rectangle : coins arrondis 12"/>
          <p:cNvSpPr/>
          <p:nvPr/>
        </p:nvSpPr>
        <p:spPr>
          <a:xfrm>
            <a:off x="284914" y="2100445"/>
            <a:ext cx="3909391" cy="9064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Faudra – t- - il que je communique ces listes à mon collègue suivant ou au collège pour « compléter » le LSUN. </a:t>
            </a:r>
          </a:p>
        </p:txBody>
      </p:sp>
      <p:sp>
        <p:nvSpPr>
          <p:cNvPr id="14" name="Rectangle : coins arrondis 13"/>
          <p:cNvSpPr/>
          <p:nvPr/>
        </p:nvSpPr>
        <p:spPr>
          <a:xfrm>
            <a:off x="4883414" y="1989682"/>
            <a:ext cx="7172598" cy="14235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Non. Les programmes par cycles et leur continuité d’un cycle à l’autre permettront au collègue suivant ou aux professeurs de collège d’organiser si nécessaire les évaluations diagnostiques pour préciser le degré d’acquisition d’une compétence pour un élève donné. Par contre les échanges oraux sur les élèves sont toujours essentiels.</a:t>
            </a:r>
          </a:p>
        </p:txBody>
      </p:sp>
      <p:sp>
        <p:nvSpPr>
          <p:cNvPr id="15" name="Rectangle : coins arrondis 14"/>
          <p:cNvSpPr/>
          <p:nvPr/>
        </p:nvSpPr>
        <p:spPr>
          <a:xfrm>
            <a:off x="271645" y="3667497"/>
            <a:ext cx="3909391" cy="9064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Une compétence considérée comme acquise le sera-t-elle définitivement ?</a:t>
            </a:r>
          </a:p>
        </p:txBody>
      </p:sp>
      <p:sp>
        <p:nvSpPr>
          <p:cNvPr id="16" name="Rectangle : coins arrondis 15"/>
          <p:cNvSpPr/>
          <p:nvPr/>
        </p:nvSpPr>
        <p:spPr>
          <a:xfrm>
            <a:off x="271644" y="5234549"/>
            <a:ext cx="3909391" cy="117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Alors, un élève peut échouer à une tâche, alors qu’on considère qu’il a acquis la compétence correspondante.?</a:t>
            </a:r>
          </a:p>
        </p:txBody>
      </p:sp>
      <p:sp>
        <p:nvSpPr>
          <p:cNvPr id="17" name="Flèche : droite 16"/>
          <p:cNvSpPr/>
          <p:nvPr/>
        </p:nvSpPr>
        <p:spPr>
          <a:xfrm>
            <a:off x="4280434" y="5791847"/>
            <a:ext cx="503582" cy="18274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p:cNvSpPr/>
          <p:nvPr/>
        </p:nvSpPr>
        <p:spPr>
          <a:xfrm>
            <a:off x="4883414" y="5084408"/>
            <a:ext cx="7172598" cy="14148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Oui. La maitrise d’une compétence ne s’apprécie pas à la réussite systématique de toutes les tâches correspondantes. Bien sûr, c’est ce vers quoi on tend. Mais elle s’apprécie aussi par d’autres critères – comme l’autonomie face à la tâche, ou le temps nécessaire à sa réactivation après une période de non-utilisation.. </a:t>
            </a:r>
          </a:p>
        </p:txBody>
      </p:sp>
    </p:spTree>
    <p:extLst>
      <p:ext uri="{BB962C8B-B14F-4D97-AF65-F5344CB8AC3E}">
        <p14:creationId xmlns:p14="http://schemas.microsoft.com/office/powerpoint/2010/main" val="320988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33600" y="2597426"/>
            <a:ext cx="8454887" cy="1446550"/>
          </a:xfrm>
          <a:prstGeom prst="rect">
            <a:avLst/>
          </a:prstGeom>
          <a:noFill/>
        </p:spPr>
        <p:txBody>
          <a:bodyPr wrap="square" rtlCol="0">
            <a:spAutoFit/>
          </a:bodyPr>
          <a:lstStyle/>
          <a:p>
            <a:pPr algn="ctr"/>
            <a:r>
              <a:rPr lang="fr-FR" sz="4400" dirty="0"/>
              <a:t>Aspects réglementaires, administratifs et techniques</a:t>
            </a:r>
          </a:p>
        </p:txBody>
      </p:sp>
      <p:sp>
        <p:nvSpPr>
          <p:cNvPr id="3" name="Espace réservé du pied de page 2"/>
          <p:cNvSpPr>
            <a:spLocks noGrp="1"/>
          </p:cNvSpPr>
          <p:nvPr>
            <p:ph type="ftr" sz="quarter" idx="11"/>
          </p:nvPr>
        </p:nvSpPr>
        <p:spPr/>
        <p:txBody>
          <a:bodyPr/>
          <a:lstStyle/>
          <a:p>
            <a:r>
              <a:rPr lang="fr-FR"/>
              <a:t>G. BUIRON - IEN Tournus - décembre 2016</a:t>
            </a:r>
          </a:p>
        </p:txBody>
      </p:sp>
    </p:spTree>
    <p:extLst>
      <p:ext uri="{BB962C8B-B14F-4D97-AF65-F5344CB8AC3E}">
        <p14:creationId xmlns:p14="http://schemas.microsoft.com/office/powerpoint/2010/main" val="50057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3205200" y="304674"/>
            <a:ext cx="5574600" cy="870840"/>
          </a:xfrm>
          <a:prstGeom prst="roundRect">
            <a:avLst>
              <a:gd name="adj" fmla="val 16667"/>
            </a:avLst>
          </a:prstGeom>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2800" b="0" strike="noStrike" spc="-1">
                <a:solidFill>
                  <a:srgbClr val="000000"/>
                </a:solidFill>
                <a:uFill>
                  <a:solidFill>
                    <a:srgbClr val="FFFFFF"/>
                  </a:solidFill>
                </a:uFill>
                <a:latin typeface="Calibri"/>
              </a:rPr>
              <a:t>Les références réglementaires.</a:t>
            </a:r>
            <a:endParaRPr lang="fr-FR" sz="1800" b="0" strike="noStrike" spc="-1">
              <a:solidFill>
                <a:srgbClr val="000000"/>
              </a:solidFill>
              <a:uFill>
                <a:solidFill>
                  <a:srgbClr val="FFFFFF"/>
                </a:solidFill>
              </a:uFill>
              <a:latin typeface="Arial"/>
            </a:endParaRPr>
          </a:p>
        </p:txBody>
      </p:sp>
      <p:sp>
        <p:nvSpPr>
          <p:cNvPr id="4" name="CustomShape 2"/>
          <p:cNvSpPr/>
          <p:nvPr/>
        </p:nvSpPr>
        <p:spPr>
          <a:xfrm>
            <a:off x="1081560" y="1883634"/>
            <a:ext cx="9748440" cy="478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00"/>
                </a:solidFill>
                <a:uFill>
                  <a:solidFill>
                    <a:srgbClr val="FFFFFF"/>
                  </a:solidFill>
                </a:uFill>
                <a:latin typeface="Calibri"/>
              </a:rPr>
              <a:t>Loi du 8 juillet 2013 </a:t>
            </a:r>
            <a:r>
              <a:rPr lang="fr-FR" sz="2800" b="0" strike="noStrike" spc="-1">
                <a:solidFill>
                  <a:srgbClr val="000000"/>
                </a:solidFill>
                <a:uFill>
                  <a:solidFill>
                    <a:srgbClr val="FFFFFF"/>
                  </a:solidFill>
                </a:uFill>
                <a:latin typeface="Calibri"/>
              </a:rPr>
              <a:t>d’orientation et de programmation pour la refondation de l’école.</a:t>
            </a:r>
            <a:endParaRPr lang="fr-FR" sz="1800" b="0" strike="noStrike" spc="-1">
              <a:solidFill>
                <a:srgbClr val="000000"/>
              </a:solidFill>
              <a:uFill>
                <a:solidFill>
                  <a:srgbClr val="FFFFFF"/>
                </a:solidFill>
              </a:uFill>
              <a:latin typeface="Arial"/>
            </a:endParaRPr>
          </a:p>
          <a:p>
            <a:pPr>
              <a:lnSpc>
                <a:spcPct val="100000"/>
              </a:lnSpc>
            </a:pPr>
            <a:endParaRPr lang="fr-FR" sz="1800" b="0" strike="noStrike" spc="-1">
              <a:solidFill>
                <a:srgbClr val="000000"/>
              </a:solidFill>
              <a:uFill>
                <a:solidFill>
                  <a:srgbClr val="FFFFFF"/>
                </a:solidFill>
              </a:uFill>
              <a:latin typeface="Arial"/>
            </a:endParaRPr>
          </a:p>
          <a:p>
            <a:pPr>
              <a:lnSpc>
                <a:spcPct val="100000"/>
              </a:lnSpc>
            </a:pPr>
            <a:r>
              <a:rPr lang="fr-FR" sz="2800" b="1" strike="noStrike" spc="-1">
                <a:solidFill>
                  <a:srgbClr val="000000"/>
                </a:solidFill>
                <a:uFill>
                  <a:solidFill>
                    <a:srgbClr val="FFFFFF"/>
                  </a:solidFill>
                </a:uFill>
                <a:latin typeface="Calibri"/>
              </a:rPr>
              <a:t>Décret du 31 décembre 2015 </a:t>
            </a:r>
            <a:r>
              <a:rPr lang="fr-FR" sz="2800" b="0" strike="noStrike" spc="-1">
                <a:solidFill>
                  <a:srgbClr val="000000"/>
                </a:solidFill>
                <a:uFill>
                  <a:solidFill>
                    <a:srgbClr val="FFFFFF"/>
                  </a:solidFill>
                </a:uFill>
                <a:latin typeface="Calibri"/>
              </a:rPr>
              <a:t>relatif à l’évaluation des acquis scolaires des élèves et au livret scolaire, à l’école et au collège. </a:t>
            </a:r>
            <a:endParaRPr lang="fr-FR" sz="1800" b="0" strike="noStrike" spc="-1">
              <a:solidFill>
                <a:srgbClr val="000000"/>
              </a:solidFill>
              <a:uFill>
                <a:solidFill>
                  <a:srgbClr val="FFFFFF"/>
                </a:solidFill>
              </a:uFill>
              <a:latin typeface="Arial"/>
            </a:endParaRPr>
          </a:p>
          <a:p>
            <a:pPr>
              <a:lnSpc>
                <a:spcPct val="100000"/>
              </a:lnSpc>
            </a:pPr>
            <a:endParaRPr lang="fr-FR" sz="1800" b="0" strike="noStrike" spc="-1">
              <a:solidFill>
                <a:srgbClr val="000000"/>
              </a:solidFill>
              <a:uFill>
                <a:solidFill>
                  <a:srgbClr val="FFFFFF"/>
                </a:solidFill>
              </a:uFill>
              <a:latin typeface="Arial"/>
            </a:endParaRPr>
          </a:p>
          <a:p>
            <a:pPr>
              <a:lnSpc>
                <a:spcPct val="100000"/>
              </a:lnSpc>
            </a:pPr>
            <a:r>
              <a:rPr lang="fr-FR" sz="2800" b="1" strike="noStrike" spc="-1">
                <a:solidFill>
                  <a:srgbClr val="000000"/>
                </a:solidFill>
                <a:uFill>
                  <a:solidFill>
                    <a:srgbClr val="FFFFFF"/>
                  </a:solidFill>
                </a:uFill>
                <a:latin typeface="Calibri"/>
              </a:rPr>
              <a:t>Arrêté du 31 décembre 2015 </a:t>
            </a:r>
            <a:r>
              <a:rPr lang="fr-FR" sz="2800" b="0" strike="noStrike" spc="-1">
                <a:solidFill>
                  <a:srgbClr val="000000"/>
                </a:solidFill>
                <a:uFill>
                  <a:solidFill>
                    <a:srgbClr val="FFFFFF"/>
                  </a:solidFill>
                </a:uFill>
                <a:latin typeface="Calibri"/>
              </a:rPr>
              <a:t>fixant le contenu du livret scolaire de l’école élémentaire et du collège.</a:t>
            </a:r>
            <a:endParaRPr lang="fr-FR" sz="1800" b="0" strike="noStrike" spc="-1">
              <a:solidFill>
                <a:srgbClr val="000000"/>
              </a:solidFill>
              <a:uFill>
                <a:solidFill>
                  <a:srgbClr val="FFFFFF"/>
                </a:solidFill>
              </a:uFill>
              <a:latin typeface="Arial"/>
            </a:endParaRPr>
          </a:p>
          <a:p>
            <a:pPr>
              <a:lnSpc>
                <a:spcPct val="100000"/>
              </a:lnSpc>
            </a:pPr>
            <a:endParaRPr lang="fr-FR" sz="1800" b="0" strike="noStrike" spc="-1">
              <a:solidFill>
                <a:srgbClr val="000000"/>
              </a:solidFill>
              <a:uFill>
                <a:solidFill>
                  <a:srgbClr val="FFFFFF"/>
                </a:solidFill>
              </a:uFill>
              <a:latin typeface="Arial"/>
            </a:endParaRPr>
          </a:p>
          <a:p>
            <a:pPr>
              <a:lnSpc>
                <a:spcPct val="100000"/>
              </a:lnSpc>
            </a:pPr>
            <a:r>
              <a:rPr lang="fr-FR" sz="2800" b="1" strike="noStrike" spc="-1">
                <a:solidFill>
                  <a:srgbClr val="000000"/>
                </a:solidFill>
                <a:uFill>
                  <a:solidFill>
                    <a:srgbClr val="FFFFFF"/>
                  </a:solidFill>
                </a:uFill>
                <a:latin typeface="Calibri"/>
              </a:rPr>
              <a:t>Arrêté du 31 décembre 2015  </a:t>
            </a:r>
            <a:r>
              <a:rPr lang="fr-FR" sz="2800" b="0" strike="noStrike" spc="-1">
                <a:solidFill>
                  <a:srgbClr val="000000"/>
                </a:solidFill>
                <a:uFill>
                  <a:solidFill>
                    <a:srgbClr val="FFFFFF"/>
                  </a:solidFill>
                </a:uFill>
                <a:latin typeface="Calibri"/>
              </a:rPr>
              <a:t>relatif aux modalités d’attribution du DNB.</a:t>
            </a:r>
            <a:endParaRPr lang="fr-FR" sz="1800" b="0" strike="noStrike" spc="-1">
              <a:solidFill>
                <a:srgbClr val="000000"/>
              </a:solidFill>
              <a:uFill>
                <a:solidFill>
                  <a:srgbClr val="FFFFFF"/>
                </a:solidFill>
              </a:uFill>
              <a:latin typeface="Arial"/>
            </a:endParaRPr>
          </a:p>
        </p:txBody>
      </p:sp>
      <p:sp>
        <p:nvSpPr>
          <p:cNvPr id="5" name="Espace réservé du pied de page 4"/>
          <p:cNvSpPr>
            <a:spLocks noGrp="1"/>
          </p:cNvSpPr>
          <p:nvPr>
            <p:ph type="ftr" sz="quarter" idx="11"/>
          </p:nvPr>
        </p:nvSpPr>
        <p:spPr/>
        <p:txBody>
          <a:bodyPr/>
          <a:lstStyle/>
          <a:p>
            <a:r>
              <a:rPr lang="fr-FR"/>
              <a:t>G. BUIRON - IEN Tournus - décembre 2016</a:t>
            </a:r>
          </a:p>
        </p:txBody>
      </p:sp>
    </p:spTree>
    <p:extLst>
      <p:ext uri="{BB962C8B-B14F-4D97-AF65-F5344CB8AC3E}">
        <p14:creationId xmlns:p14="http://schemas.microsoft.com/office/powerpoint/2010/main" val="409114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3856383" y="210012"/>
            <a:ext cx="7328453" cy="517278"/>
          </a:xfrm>
          <a:prstGeom prst="roundRect">
            <a:avLst>
              <a:gd name="adj" fmla="val 16667"/>
            </a:avLst>
          </a:prstGeom>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2000" b="1" spc="-1" dirty="0">
                <a:solidFill>
                  <a:srgbClr val="000000"/>
                </a:solidFill>
                <a:uFill>
                  <a:solidFill>
                    <a:srgbClr val="FFFFFF"/>
                  </a:solidFill>
                </a:uFill>
                <a:latin typeface="Calibri"/>
              </a:rPr>
              <a:t>LSU – éléments constitutifs de l’outil pour l’école élémentaire</a:t>
            </a:r>
            <a:r>
              <a:rPr lang="fr-FR" sz="2000" b="1" strike="noStrike" spc="-1" dirty="0">
                <a:solidFill>
                  <a:srgbClr val="000000"/>
                </a:solidFill>
                <a:uFill>
                  <a:solidFill>
                    <a:srgbClr val="FFFFFF"/>
                  </a:solidFill>
                </a:uFill>
                <a:latin typeface="Calibri"/>
              </a:rPr>
              <a:t>.</a:t>
            </a:r>
            <a:endParaRPr lang="fr-FR" sz="2000" b="1" strike="noStrike" spc="-1" dirty="0">
              <a:solidFill>
                <a:srgbClr val="000000"/>
              </a:solidFill>
              <a:uFill>
                <a:solidFill>
                  <a:srgbClr val="FFFFFF"/>
                </a:solidFill>
              </a:uFill>
              <a:latin typeface="Arial"/>
            </a:endParaRPr>
          </a:p>
        </p:txBody>
      </p:sp>
      <p:sp>
        <p:nvSpPr>
          <p:cNvPr id="8" name="Rectangle : coins arrondis 7"/>
          <p:cNvSpPr/>
          <p:nvPr/>
        </p:nvSpPr>
        <p:spPr>
          <a:xfrm>
            <a:off x="91108" y="376541"/>
            <a:ext cx="3048000" cy="188180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Il est constitué </a:t>
            </a:r>
            <a:r>
              <a:rPr lang="fr-FR" b="1" dirty="0"/>
              <a:t>de bilans périodiques </a:t>
            </a:r>
            <a:r>
              <a:rPr lang="fr-FR" dirty="0"/>
              <a:t>(un par trimestre) </a:t>
            </a:r>
            <a:r>
              <a:rPr lang="fr-FR" b="1" dirty="0"/>
              <a:t>des bilans de fin de cycle (CE2, 6</a:t>
            </a:r>
            <a:r>
              <a:rPr lang="fr-FR" b="1" baseline="30000" dirty="0"/>
              <a:t>ème</a:t>
            </a:r>
            <a:r>
              <a:rPr lang="fr-FR" b="1" dirty="0"/>
              <a:t> 3</a:t>
            </a:r>
            <a:r>
              <a:rPr lang="fr-FR" b="1" baseline="30000" dirty="0"/>
              <a:t>ème</a:t>
            </a:r>
            <a:r>
              <a:rPr lang="fr-FR" b="1" dirty="0"/>
              <a:t>) </a:t>
            </a:r>
            <a:r>
              <a:rPr lang="fr-FR" dirty="0"/>
              <a:t>et des </a:t>
            </a:r>
            <a:r>
              <a:rPr lang="fr-FR" b="1" dirty="0"/>
              <a:t>attestations obligatoires.</a:t>
            </a:r>
          </a:p>
        </p:txBody>
      </p:sp>
      <p:sp>
        <p:nvSpPr>
          <p:cNvPr id="13" name="Flèche : droite 12"/>
          <p:cNvSpPr/>
          <p:nvPr/>
        </p:nvSpPr>
        <p:spPr>
          <a:xfrm>
            <a:off x="3005757" y="3248003"/>
            <a:ext cx="375203" cy="172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pied de page 18"/>
          <p:cNvSpPr>
            <a:spLocks noGrp="1"/>
          </p:cNvSpPr>
          <p:nvPr>
            <p:ph type="ftr" sz="quarter" idx="11"/>
          </p:nvPr>
        </p:nvSpPr>
        <p:spPr/>
        <p:txBody>
          <a:bodyPr/>
          <a:lstStyle/>
          <a:p>
            <a:r>
              <a:rPr lang="fr-FR"/>
              <a:t>G. BUIRON - IEN Tournus - décembre 2016</a:t>
            </a:r>
          </a:p>
        </p:txBody>
      </p:sp>
      <p:sp>
        <p:nvSpPr>
          <p:cNvPr id="20" name="ZoneTexte 19"/>
          <p:cNvSpPr txBox="1"/>
          <p:nvPr/>
        </p:nvSpPr>
        <p:spPr>
          <a:xfrm>
            <a:off x="4532243" y="2623692"/>
            <a:ext cx="6679096" cy="1776030"/>
          </a:xfrm>
          <a:prstGeom prst="rect">
            <a:avLst/>
          </a:prstGeom>
          <a:noFill/>
        </p:spPr>
        <p:txBody>
          <a:bodyPr wrap="square" rtlCol="0">
            <a:spAutoFit/>
          </a:bodyPr>
          <a:lstStyle/>
          <a:p>
            <a:endParaRPr lang="fr-FR" dirty="0"/>
          </a:p>
        </p:txBody>
      </p:sp>
      <p:sp>
        <p:nvSpPr>
          <p:cNvPr id="22" name="Rectangle : coins arrondis 21"/>
          <p:cNvSpPr/>
          <p:nvPr/>
        </p:nvSpPr>
        <p:spPr>
          <a:xfrm>
            <a:off x="3499400" y="874643"/>
            <a:ext cx="8401052" cy="4492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buFontTx/>
              <a:buChar char="•"/>
            </a:pPr>
            <a:r>
              <a:rPr lang="fr-FR" altLang="fr-FR" dirty="0">
                <a:solidFill>
                  <a:schemeClr val="tx1"/>
                </a:solidFill>
                <a:latin typeface="Arial" panose="020B0604020202020204" pitchFamily="34" charset="0"/>
              </a:rPr>
              <a:t>L'identification de l'école et de l'élève. </a:t>
            </a:r>
          </a:p>
          <a:p>
            <a:pPr lvl="0" eaLnBrk="0" fontAlgn="base" hangingPunct="0">
              <a:spcBef>
                <a:spcPct val="0"/>
              </a:spcBef>
              <a:spcAft>
                <a:spcPct val="0"/>
              </a:spcAft>
              <a:buFontTx/>
              <a:buChar char="•"/>
            </a:pPr>
            <a:r>
              <a:rPr lang="fr-FR" altLang="fr-FR" dirty="0">
                <a:solidFill>
                  <a:schemeClr val="tx1"/>
                </a:solidFill>
                <a:latin typeface="Arial" panose="020B0604020202020204" pitchFamily="34" charset="0"/>
              </a:rPr>
              <a:t>Pour chaque domaine d'enseignement : les principaux éléments du programme travaillés*, les acquisitions, progrès et difficultés de l'élève, son positionnement** au regard des objectifs d'apprentissage. </a:t>
            </a:r>
          </a:p>
          <a:p>
            <a:pPr lvl="0" eaLnBrk="0" fontAlgn="base" hangingPunct="0">
              <a:spcBef>
                <a:spcPct val="0"/>
              </a:spcBef>
              <a:spcAft>
                <a:spcPct val="0"/>
              </a:spcAft>
              <a:buFontTx/>
              <a:buChar char="•"/>
            </a:pPr>
            <a:r>
              <a:rPr lang="fr-FR" altLang="fr-FR" dirty="0">
                <a:solidFill>
                  <a:schemeClr val="tx1"/>
                </a:solidFill>
                <a:latin typeface="Arial" panose="020B0604020202020204" pitchFamily="34" charset="0"/>
              </a:rPr>
              <a:t>Les projets mis en œuvre dans le cadre du parcours citoyen, du parcours d'éducation artistique et culturelle, du parcours éducatif de santé.</a:t>
            </a:r>
            <a:endParaRPr lang="fr-FR" altLang="fr-FR" dirty="0">
              <a:latin typeface="Arial" panose="020B0604020202020204" pitchFamily="34" charset="0"/>
            </a:endParaRPr>
          </a:p>
          <a:p>
            <a:pPr lvl="0" eaLnBrk="0" fontAlgn="base" hangingPunct="0">
              <a:spcBef>
                <a:spcPct val="0"/>
              </a:spcBef>
              <a:spcAft>
                <a:spcPct val="0"/>
              </a:spcAft>
              <a:buFontTx/>
              <a:buChar char="•"/>
            </a:pPr>
            <a:r>
              <a:rPr lang="fr-FR" altLang="fr-FR" dirty="0">
                <a:solidFill>
                  <a:schemeClr val="tx1"/>
                </a:solidFill>
                <a:latin typeface="Arial" panose="020B0604020202020204" pitchFamily="34" charset="0"/>
              </a:rPr>
              <a:t>Le cas échéant, les modalités spécifiques d'accompagnement  (PAP, PAI, PPRE, PPS, ULIS, UPE2A, RASED, ULIS, PAI).</a:t>
            </a:r>
          </a:p>
          <a:p>
            <a:pPr lvl="0" eaLnBrk="0" fontAlgn="base" hangingPunct="0">
              <a:spcBef>
                <a:spcPct val="0"/>
              </a:spcBef>
              <a:spcAft>
                <a:spcPct val="0"/>
              </a:spcAft>
              <a:buFontTx/>
              <a:buChar char="•"/>
            </a:pPr>
            <a:r>
              <a:rPr lang="fr-FR" altLang="fr-FR" dirty="0">
                <a:solidFill>
                  <a:schemeClr val="tx1"/>
                </a:solidFill>
                <a:latin typeface="Arial" panose="020B0604020202020204" pitchFamily="34" charset="0"/>
              </a:rPr>
              <a:t>Le bilan de l'acquisition des connaissances et compétences. </a:t>
            </a:r>
          </a:p>
          <a:p>
            <a:pPr lvl="0" eaLnBrk="0" fontAlgn="base" hangingPunct="0">
              <a:spcBef>
                <a:spcPct val="0"/>
              </a:spcBef>
              <a:spcAft>
                <a:spcPct val="0"/>
              </a:spcAft>
              <a:buFontTx/>
              <a:buChar char="•"/>
            </a:pPr>
            <a:r>
              <a:rPr lang="fr-FR" altLang="fr-FR" dirty="0">
                <a:solidFill>
                  <a:schemeClr val="tx1"/>
                </a:solidFill>
                <a:latin typeface="Arial" panose="020B0604020202020204" pitchFamily="34" charset="0"/>
              </a:rPr>
              <a:t>Une annexe de correspondance est jointe pour favoriser le dialogue avec les familles. </a:t>
            </a:r>
          </a:p>
          <a:p>
            <a:pPr lvl="0" eaLnBrk="0" fontAlgn="base" hangingPunct="0">
              <a:spcBef>
                <a:spcPct val="0"/>
              </a:spcBef>
              <a:spcAft>
                <a:spcPct val="0"/>
              </a:spcAft>
              <a:buFontTx/>
              <a:buChar char="•"/>
            </a:pPr>
            <a:r>
              <a:rPr lang="fr-FR" altLang="fr-FR" dirty="0">
                <a:solidFill>
                  <a:schemeClr val="tx1"/>
                </a:solidFill>
                <a:latin typeface="Arial" panose="020B0604020202020204" pitchFamily="34" charset="0"/>
              </a:rPr>
              <a:t>Cette liste, si elle est obligatoire, n'est pas limitative, et les bilans peuvent comprendre d'autres éléments au choix de l'équipe pédagogique. </a:t>
            </a:r>
          </a:p>
        </p:txBody>
      </p:sp>
      <p:sp>
        <p:nvSpPr>
          <p:cNvPr id="23" name="Rectangle : coins arrondis 22"/>
          <p:cNvSpPr/>
          <p:nvPr/>
        </p:nvSpPr>
        <p:spPr>
          <a:xfrm>
            <a:off x="91108" y="2713481"/>
            <a:ext cx="2796209" cy="2014567"/>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Les bilans périodiques doivent obligatoirement comporter les éléments suivants</a:t>
            </a:r>
          </a:p>
        </p:txBody>
      </p:sp>
      <p:sp>
        <p:nvSpPr>
          <p:cNvPr id="25" name="ZoneTexte 24"/>
          <p:cNvSpPr txBox="1"/>
          <p:nvPr/>
        </p:nvSpPr>
        <p:spPr>
          <a:xfrm>
            <a:off x="477078" y="5410107"/>
            <a:ext cx="9157251" cy="923330"/>
          </a:xfrm>
          <a:prstGeom prst="rect">
            <a:avLst/>
          </a:prstGeom>
          <a:noFill/>
        </p:spPr>
        <p:txBody>
          <a:bodyPr wrap="square" rtlCol="0">
            <a:spAutoFit/>
          </a:bodyPr>
          <a:lstStyle/>
          <a:p>
            <a:endParaRPr lang="fr-FR" b="1" dirty="0"/>
          </a:p>
          <a:p>
            <a:r>
              <a:rPr lang="fr-FR" dirty="0">
                <a:hlinkClick r:id="rId2" tooltip="C2 CE1_20 juin 2016 (PDF-407.53 Ko-Nouvelle fenêtre)"/>
              </a:rPr>
              <a:t>exemple de bilan périodique pour le niveau CE1 issu de l'application du Livret scolaire unique</a:t>
            </a:r>
            <a:endParaRPr lang="fr-FR" dirty="0"/>
          </a:p>
          <a:p>
            <a:endParaRPr lang="fr-FR" dirty="0"/>
          </a:p>
        </p:txBody>
      </p:sp>
    </p:spTree>
    <p:extLst>
      <p:ext uri="{BB962C8B-B14F-4D97-AF65-F5344CB8AC3E}">
        <p14:creationId xmlns:p14="http://schemas.microsoft.com/office/powerpoint/2010/main" val="29143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3856383" y="210012"/>
            <a:ext cx="7328453" cy="517278"/>
          </a:xfrm>
          <a:prstGeom prst="roundRect">
            <a:avLst>
              <a:gd name="adj" fmla="val 16667"/>
            </a:avLst>
          </a:prstGeom>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2000" b="1" spc="-1" dirty="0">
                <a:solidFill>
                  <a:srgbClr val="000000"/>
                </a:solidFill>
                <a:uFill>
                  <a:solidFill>
                    <a:srgbClr val="FFFFFF"/>
                  </a:solidFill>
                </a:uFill>
                <a:latin typeface="Calibri"/>
              </a:rPr>
              <a:t>LSU – éléments constitutifs de l’outil pour l’école élémentaire</a:t>
            </a:r>
            <a:r>
              <a:rPr lang="fr-FR" sz="2000" b="1" strike="noStrike" spc="-1" dirty="0">
                <a:solidFill>
                  <a:srgbClr val="000000"/>
                </a:solidFill>
                <a:uFill>
                  <a:solidFill>
                    <a:srgbClr val="FFFFFF"/>
                  </a:solidFill>
                </a:uFill>
                <a:latin typeface="Calibri"/>
              </a:rPr>
              <a:t>.</a:t>
            </a:r>
            <a:endParaRPr lang="fr-FR" sz="2000" b="1" strike="noStrike" spc="-1" dirty="0">
              <a:solidFill>
                <a:srgbClr val="000000"/>
              </a:solidFill>
              <a:uFill>
                <a:solidFill>
                  <a:srgbClr val="FFFFFF"/>
                </a:solidFill>
              </a:uFill>
              <a:latin typeface="Arial"/>
            </a:endParaRPr>
          </a:p>
        </p:txBody>
      </p:sp>
      <p:sp>
        <p:nvSpPr>
          <p:cNvPr id="8" name="Rectangle : coins arrondis 7"/>
          <p:cNvSpPr/>
          <p:nvPr/>
        </p:nvSpPr>
        <p:spPr>
          <a:xfrm>
            <a:off x="91108" y="376541"/>
            <a:ext cx="3048000" cy="188180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Il est constitué </a:t>
            </a:r>
            <a:r>
              <a:rPr lang="fr-FR" b="1" dirty="0"/>
              <a:t>de bilans périodiques </a:t>
            </a:r>
            <a:r>
              <a:rPr lang="fr-FR" dirty="0"/>
              <a:t>(un par trimestre) </a:t>
            </a:r>
            <a:r>
              <a:rPr lang="fr-FR" b="1" dirty="0"/>
              <a:t>des bilans de fin de cycle (CE2, 6</a:t>
            </a:r>
            <a:r>
              <a:rPr lang="fr-FR" b="1" baseline="30000" dirty="0"/>
              <a:t>ème</a:t>
            </a:r>
            <a:r>
              <a:rPr lang="fr-FR" b="1" dirty="0"/>
              <a:t> 3</a:t>
            </a:r>
            <a:r>
              <a:rPr lang="fr-FR" b="1" baseline="30000" dirty="0"/>
              <a:t>ème</a:t>
            </a:r>
            <a:r>
              <a:rPr lang="fr-FR" b="1" dirty="0"/>
              <a:t>) </a:t>
            </a:r>
            <a:r>
              <a:rPr lang="fr-FR" dirty="0"/>
              <a:t>et des </a:t>
            </a:r>
            <a:r>
              <a:rPr lang="fr-FR" b="1" dirty="0"/>
              <a:t>attestations obligatoires.</a:t>
            </a:r>
          </a:p>
        </p:txBody>
      </p:sp>
      <p:sp>
        <p:nvSpPr>
          <p:cNvPr id="13" name="Flèche : droite 12"/>
          <p:cNvSpPr/>
          <p:nvPr/>
        </p:nvSpPr>
        <p:spPr>
          <a:xfrm>
            <a:off x="3005757" y="3248003"/>
            <a:ext cx="375203" cy="172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pied de page 18"/>
          <p:cNvSpPr>
            <a:spLocks noGrp="1"/>
          </p:cNvSpPr>
          <p:nvPr>
            <p:ph type="ftr" sz="quarter" idx="11"/>
          </p:nvPr>
        </p:nvSpPr>
        <p:spPr/>
        <p:txBody>
          <a:bodyPr/>
          <a:lstStyle/>
          <a:p>
            <a:r>
              <a:rPr lang="fr-FR"/>
              <a:t>G. BUIRON - IEN Tournus - décembre 2016</a:t>
            </a:r>
          </a:p>
        </p:txBody>
      </p:sp>
      <p:sp>
        <p:nvSpPr>
          <p:cNvPr id="20" name="ZoneTexte 19"/>
          <p:cNvSpPr txBox="1"/>
          <p:nvPr/>
        </p:nvSpPr>
        <p:spPr>
          <a:xfrm>
            <a:off x="4532243" y="2623692"/>
            <a:ext cx="6679096" cy="1776030"/>
          </a:xfrm>
          <a:prstGeom prst="rect">
            <a:avLst/>
          </a:prstGeom>
          <a:noFill/>
        </p:spPr>
        <p:txBody>
          <a:bodyPr wrap="square" rtlCol="0">
            <a:spAutoFit/>
          </a:bodyPr>
          <a:lstStyle/>
          <a:p>
            <a:endParaRPr lang="fr-FR" dirty="0"/>
          </a:p>
        </p:txBody>
      </p:sp>
      <p:sp>
        <p:nvSpPr>
          <p:cNvPr id="22" name="Rectangle : coins arrondis 21"/>
          <p:cNvSpPr/>
          <p:nvPr/>
        </p:nvSpPr>
        <p:spPr>
          <a:xfrm>
            <a:off x="3499400" y="874643"/>
            <a:ext cx="8401052" cy="4492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En fin d'année de Cycle 2 au CE2 un bilan de fin de cycle est établi pour chaque élève</a:t>
            </a:r>
            <a:r>
              <a:rPr lang="fr-FR" dirty="0">
                <a:solidFill>
                  <a:schemeClr val="tx1"/>
                </a:solidFill>
              </a:rPr>
              <a:t>. Ce bilan indique le niveau de maîtrise des quatre composantes du premier domaine, et des quatre autres domaines du socle commun de connaissances, de compétences et de culture, suivant une échelle à quatre niveaux :</a:t>
            </a:r>
          </a:p>
          <a:p>
            <a:r>
              <a:rPr lang="fr-FR" dirty="0">
                <a:solidFill>
                  <a:schemeClr val="tx1"/>
                </a:solidFill>
              </a:rPr>
              <a:t>    •maîtrise insuffisante</a:t>
            </a:r>
          </a:p>
          <a:p>
            <a:r>
              <a:rPr lang="fr-FR" dirty="0">
                <a:solidFill>
                  <a:schemeClr val="tx1"/>
                </a:solidFill>
              </a:rPr>
              <a:t>    •maîtrise fragile</a:t>
            </a:r>
          </a:p>
          <a:p>
            <a:r>
              <a:rPr lang="fr-FR" dirty="0">
                <a:solidFill>
                  <a:schemeClr val="tx1"/>
                </a:solidFill>
              </a:rPr>
              <a:t>    •maîtrise satisfaisante</a:t>
            </a:r>
          </a:p>
          <a:p>
            <a:r>
              <a:rPr lang="fr-FR" dirty="0">
                <a:solidFill>
                  <a:schemeClr val="tx1"/>
                </a:solidFill>
              </a:rPr>
              <a:t>    •très bonne maîtrise</a:t>
            </a:r>
          </a:p>
          <a:p>
            <a:r>
              <a:rPr lang="fr-FR" b="1" dirty="0">
                <a:solidFill>
                  <a:schemeClr val="tx1"/>
                </a:solidFill>
              </a:rPr>
              <a:t>Ces bilans doivent également comporter une appréciation littérale sur les acquis scolaires du cycle</a:t>
            </a:r>
            <a:r>
              <a:rPr lang="fr-FR" dirty="0">
                <a:solidFill>
                  <a:schemeClr val="tx1"/>
                </a:solidFill>
              </a:rPr>
              <a:t> et, le cas échéant, des conseils pour la suite de la scolarité.</a:t>
            </a:r>
          </a:p>
          <a:p>
            <a:r>
              <a:rPr lang="fr-FR" b="1" dirty="0">
                <a:solidFill>
                  <a:schemeClr val="tx1"/>
                </a:solidFill>
              </a:rPr>
              <a:t>Les bilans sont visés par le (la) directeur(</a:t>
            </a:r>
            <a:r>
              <a:rPr lang="fr-FR" b="1" dirty="0" err="1">
                <a:solidFill>
                  <a:schemeClr val="tx1"/>
                </a:solidFill>
              </a:rPr>
              <a:t>rice</a:t>
            </a:r>
            <a:r>
              <a:rPr lang="fr-FR" b="1" dirty="0">
                <a:solidFill>
                  <a:schemeClr val="tx1"/>
                </a:solidFill>
              </a:rPr>
              <a:t>) d'école, par l'enseignant(e)/les enseignant(e)s et par les parents ou le responsable légal.</a:t>
            </a:r>
            <a:endParaRPr lang="fr-FR" dirty="0">
              <a:solidFill>
                <a:schemeClr val="tx1"/>
              </a:solidFill>
            </a:endParaRPr>
          </a:p>
          <a:p>
            <a:r>
              <a:rPr lang="fr-FR" b="1" dirty="0"/>
              <a:t> </a:t>
            </a:r>
          </a:p>
        </p:txBody>
      </p:sp>
      <p:sp>
        <p:nvSpPr>
          <p:cNvPr id="23" name="Rectangle : coins arrondis 22"/>
          <p:cNvSpPr/>
          <p:nvPr/>
        </p:nvSpPr>
        <p:spPr>
          <a:xfrm>
            <a:off x="91108" y="2713481"/>
            <a:ext cx="2796209" cy="2014567"/>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Le bilan de fin de cycle</a:t>
            </a:r>
          </a:p>
          <a:p>
            <a:pPr algn="ctr"/>
            <a:r>
              <a:rPr lang="fr-FR" sz="2000" b="1" dirty="0">
                <a:solidFill>
                  <a:schemeClr val="tx1"/>
                </a:solidFill>
              </a:rPr>
              <a:t>( fin de CE2)</a:t>
            </a:r>
          </a:p>
        </p:txBody>
      </p:sp>
      <p:sp>
        <p:nvSpPr>
          <p:cNvPr id="4" name="ZoneTexte 3"/>
          <p:cNvSpPr txBox="1"/>
          <p:nvPr/>
        </p:nvSpPr>
        <p:spPr>
          <a:xfrm>
            <a:off x="622852" y="5764696"/>
            <a:ext cx="7530548" cy="369332"/>
          </a:xfrm>
          <a:prstGeom prst="rect">
            <a:avLst/>
          </a:prstGeom>
          <a:noFill/>
        </p:spPr>
        <p:txBody>
          <a:bodyPr wrap="square" rtlCol="0">
            <a:spAutoFit/>
          </a:bodyPr>
          <a:lstStyle/>
          <a:p>
            <a:r>
              <a:rPr lang="fr-FR" b="1">
                <a:hlinkClick r:id="rId2" tooltip="EV16_LSUN_fin_cycle_2 (PDF-378.78 Ko-Nouvelle fenêtre)"/>
              </a:rPr>
              <a:t>Exemple de bilan de fin de cycle 2 issu de l'application Livret scolaire unique</a:t>
            </a:r>
            <a:endParaRPr lang="fr-FR" dirty="0"/>
          </a:p>
        </p:txBody>
      </p:sp>
    </p:spTree>
    <p:extLst>
      <p:ext uri="{BB962C8B-B14F-4D97-AF65-F5344CB8AC3E}">
        <p14:creationId xmlns:p14="http://schemas.microsoft.com/office/powerpoint/2010/main" val="301307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3046174" y="370936"/>
            <a:ext cx="5574600" cy="870840"/>
          </a:xfrm>
          <a:prstGeom prst="roundRect">
            <a:avLst>
              <a:gd name="adj" fmla="val 16667"/>
            </a:avLst>
          </a:prstGeom>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2800" spc="-1" dirty="0">
                <a:solidFill>
                  <a:srgbClr val="000000"/>
                </a:solidFill>
                <a:uFill>
                  <a:solidFill>
                    <a:srgbClr val="FFFFFF"/>
                  </a:solidFill>
                </a:uFill>
                <a:latin typeface="Calibri"/>
              </a:rPr>
              <a:t>LSU – éléments de calendrier</a:t>
            </a:r>
            <a:r>
              <a:rPr lang="fr-FR" sz="2800" b="0" strike="noStrike" spc="-1" dirty="0">
                <a:solidFill>
                  <a:srgbClr val="000000"/>
                </a:solidFill>
                <a:uFill>
                  <a:solidFill>
                    <a:srgbClr val="FFFFFF"/>
                  </a:solidFill>
                </a:uFill>
                <a:latin typeface="Calibri"/>
              </a:rPr>
              <a:t>.</a:t>
            </a:r>
            <a:endParaRPr lang="fr-FR" sz="1800" b="0" strike="noStrike" spc="-1" dirty="0">
              <a:solidFill>
                <a:srgbClr val="000000"/>
              </a:solidFill>
              <a:uFill>
                <a:solidFill>
                  <a:srgbClr val="FFFFFF"/>
                </a:solidFill>
              </a:uFill>
              <a:latin typeface="Arial"/>
            </a:endParaRPr>
          </a:p>
        </p:txBody>
      </p:sp>
      <p:sp>
        <p:nvSpPr>
          <p:cNvPr id="3" name="Rectangle : coins arrondis 2"/>
          <p:cNvSpPr/>
          <p:nvPr/>
        </p:nvSpPr>
        <p:spPr>
          <a:xfrm>
            <a:off x="397565" y="1529762"/>
            <a:ext cx="3299792" cy="6261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Mise à jour progressive de l’application par le ministère.</a:t>
            </a:r>
          </a:p>
        </p:txBody>
      </p:sp>
      <p:sp>
        <p:nvSpPr>
          <p:cNvPr id="5" name="Flèche : droite 4"/>
          <p:cNvSpPr/>
          <p:nvPr/>
        </p:nvSpPr>
        <p:spPr>
          <a:xfrm>
            <a:off x="3843130" y="1743453"/>
            <a:ext cx="1073426" cy="99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062329" y="1608482"/>
            <a:ext cx="6029739" cy="369332"/>
          </a:xfrm>
          <a:prstGeom prst="rect">
            <a:avLst/>
          </a:prstGeom>
          <a:noFill/>
        </p:spPr>
        <p:txBody>
          <a:bodyPr wrap="square" rtlCol="0">
            <a:spAutoFit/>
          </a:bodyPr>
          <a:lstStyle/>
          <a:p>
            <a:r>
              <a:rPr lang="fr-FR" dirty="0"/>
              <a:t>• Jusqu’en avril 2017.</a:t>
            </a:r>
          </a:p>
        </p:txBody>
      </p:sp>
      <p:sp>
        <p:nvSpPr>
          <p:cNvPr id="7" name="Rectangle : coins arrondis 6"/>
          <p:cNvSpPr/>
          <p:nvPr/>
        </p:nvSpPr>
        <p:spPr>
          <a:xfrm>
            <a:off x="397565" y="2439979"/>
            <a:ext cx="3299792" cy="7496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Appropriation progressive de l’outil par les équipes.</a:t>
            </a:r>
          </a:p>
        </p:txBody>
      </p:sp>
      <p:sp>
        <p:nvSpPr>
          <p:cNvPr id="8" name="Flèche : droite 7"/>
          <p:cNvSpPr/>
          <p:nvPr/>
        </p:nvSpPr>
        <p:spPr>
          <a:xfrm>
            <a:off x="3856382" y="2814786"/>
            <a:ext cx="1073426" cy="99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104603" y="2414068"/>
            <a:ext cx="6824871" cy="923330"/>
          </a:xfrm>
          <a:prstGeom prst="rect">
            <a:avLst/>
          </a:prstGeom>
          <a:noFill/>
        </p:spPr>
        <p:txBody>
          <a:bodyPr wrap="square" rtlCol="0">
            <a:spAutoFit/>
          </a:bodyPr>
          <a:lstStyle/>
          <a:p>
            <a:r>
              <a:rPr lang="fr-FR" dirty="0"/>
              <a:t>• 1</a:t>
            </a:r>
            <a:r>
              <a:rPr lang="fr-FR" baseline="30000" dirty="0"/>
              <a:t>er</a:t>
            </a:r>
            <a:r>
              <a:rPr lang="fr-FR" dirty="0"/>
              <a:t> et 2</a:t>
            </a:r>
            <a:r>
              <a:rPr lang="fr-FR" baseline="30000" dirty="0"/>
              <a:t>ème</a:t>
            </a:r>
            <a:r>
              <a:rPr lang="fr-FR" dirty="0"/>
              <a:t> trimestre de l’année scolaire 2016-2017. Pendant ce temps de découverte, les enseignants peuvent continuer à utiliser leurs outils habituels. </a:t>
            </a:r>
          </a:p>
        </p:txBody>
      </p:sp>
      <p:sp>
        <p:nvSpPr>
          <p:cNvPr id="10" name="Rectangle : coins arrondis 9"/>
          <p:cNvSpPr/>
          <p:nvPr/>
        </p:nvSpPr>
        <p:spPr>
          <a:xfrm>
            <a:off x="397565" y="3473646"/>
            <a:ext cx="3299792" cy="7496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Information des parents.</a:t>
            </a:r>
          </a:p>
        </p:txBody>
      </p:sp>
      <p:sp>
        <p:nvSpPr>
          <p:cNvPr id="11" name="Flèche : droite 10"/>
          <p:cNvSpPr/>
          <p:nvPr/>
        </p:nvSpPr>
        <p:spPr>
          <a:xfrm>
            <a:off x="3849755" y="3798757"/>
            <a:ext cx="1073426" cy="99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075579" y="3495682"/>
            <a:ext cx="6029739" cy="646331"/>
          </a:xfrm>
          <a:prstGeom prst="rect">
            <a:avLst/>
          </a:prstGeom>
          <a:noFill/>
        </p:spPr>
        <p:txBody>
          <a:bodyPr wrap="square" rtlCol="0">
            <a:spAutoFit/>
          </a:bodyPr>
          <a:lstStyle/>
          <a:p>
            <a:r>
              <a:rPr lang="fr-FR" dirty="0"/>
              <a:t>• Avant Noël dans toute la mesure du possible. Au plus tard courant janvier dernier délai.</a:t>
            </a:r>
          </a:p>
        </p:txBody>
      </p:sp>
      <p:sp>
        <p:nvSpPr>
          <p:cNvPr id="13" name="Rectangle : coins arrondis 12"/>
          <p:cNvSpPr/>
          <p:nvPr/>
        </p:nvSpPr>
        <p:spPr>
          <a:xfrm>
            <a:off x="397565" y="4586828"/>
            <a:ext cx="3299792" cy="7496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Échéance de première utilisation officielle</a:t>
            </a:r>
          </a:p>
        </p:txBody>
      </p:sp>
      <p:sp>
        <p:nvSpPr>
          <p:cNvPr id="14" name="Flèche : droite 13"/>
          <p:cNvSpPr/>
          <p:nvPr/>
        </p:nvSpPr>
        <p:spPr>
          <a:xfrm>
            <a:off x="3843130" y="5945607"/>
            <a:ext cx="1073426" cy="99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p:cNvSpPr/>
          <p:nvPr/>
        </p:nvSpPr>
        <p:spPr>
          <a:xfrm>
            <a:off x="397565" y="5570800"/>
            <a:ext cx="3299792" cy="7496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a:t>Périodicité de transmission du LSU aux familles.</a:t>
            </a:r>
          </a:p>
        </p:txBody>
      </p:sp>
      <p:sp>
        <p:nvSpPr>
          <p:cNvPr id="16" name="Flèche : droite 15"/>
          <p:cNvSpPr/>
          <p:nvPr/>
        </p:nvSpPr>
        <p:spPr>
          <a:xfrm>
            <a:off x="3843130" y="4911940"/>
            <a:ext cx="1073426" cy="99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5104603" y="5622441"/>
            <a:ext cx="6029739" cy="923330"/>
          </a:xfrm>
          <a:prstGeom prst="rect">
            <a:avLst/>
          </a:prstGeom>
          <a:noFill/>
        </p:spPr>
        <p:txBody>
          <a:bodyPr wrap="square" rtlCol="0">
            <a:spAutoFit/>
          </a:bodyPr>
          <a:lstStyle/>
          <a:p>
            <a:r>
              <a:rPr lang="fr-FR" dirty="0"/>
              <a:t>• Une fois par trimestre, à compter du moments où l’accès famille sera opérationnel. Cette périodicité a fait l’objet d’un choix départemental.</a:t>
            </a:r>
          </a:p>
        </p:txBody>
      </p:sp>
      <p:sp>
        <p:nvSpPr>
          <p:cNvPr id="18" name="ZoneTexte 17"/>
          <p:cNvSpPr txBox="1"/>
          <p:nvPr/>
        </p:nvSpPr>
        <p:spPr>
          <a:xfrm>
            <a:off x="5088833" y="4206513"/>
            <a:ext cx="6029739" cy="1477328"/>
          </a:xfrm>
          <a:prstGeom prst="rect">
            <a:avLst/>
          </a:prstGeom>
          <a:noFill/>
        </p:spPr>
        <p:txBody>
          <a:bodyPr wrap="square" rtlCol="0">
            <a:spAutoFit/>
          </a:bodyPr>
          <a:lstStyle/>
          <a:p>
            <a:r>
              <a:rPr lang="fr-FR" dirty="0"/>
              <a:t>• A la fin du 2</a:t>
            </a:r>
            <a:r>
              <a:rPr lang="fr-FR" baseline="30000" dirty="0"/>
              <a:t>ème</a:t>
            </a:r>
            <a:r>
              <a:rPr lang="fr-FR" dirty="0"/>
              <a:t> trimestre de cette année scolaire 2016-2017, le bilan périodique doit être rempli. Pour les élèves qui changent d’école au cours de l’année, le LSUN doit être mis a jour à la date de leur départ. En fin d’année scolaire, la fiche bilan de cycle sera faite pour tous les CE2.</a:t>
            </a:r>
          </a:p>
        </p:txBody>
      </p:sp>
      <p:sp>
        <p:nvSpPr>
          <p:cNvPr id="19" name="Espace réservé du pied de page 18"/>
          <p:cNvSpPr>
            <a:spLocks noGrp="1"/>
          </p:cNvSpPr>
          <p:nvPr>
            <p:ph type="ftr" sz="quarter" idx="11"/>
          </p:nvPr>
        </p:nvSpPr>
        <p:spPr/>
        <p:txBody>
          <a:bodyPr/>
          <a:lstStyle/>
          <a:p>
            <a:r>
              <a:rPr lang="fr-FR"/>
              <a:t>G. BUIRON - IEN Tournus - décembre 2016</a:t>
            </a:r>
          </a:p>
        </p:txBody>
      </p:sp>
    </p:spTree>
    <p:extLst>
      <p:ext uri="{BB962C8B-B14F-4D97-AF65-F5344CB8AC3E}">
        <p14:creationId xmlns:p14="http://schemas.microsoft.com/office/powerpoint/2010/main" val="2677696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95061" y="967408"/>
            <a:ext cx="8454887" cy="1446550"/>
          </a:xfrm>
          <a:prstGeom prst="rect">
            <a:avLst/>
          </a:prstGeom>
          <a:noFill/>
        </p:spPr>
        <p:txBody>
          <a:bodyPr wrap="square" rtlCol="0">
            <a:spAutoFit/>
          </a:bodyPr>
          <a:lstStyle/>
          <a:p>
            <a:pPr algn="ctr"/>
            <a:r>
              <a:rPr lang="fr-FR" sz="4400" dirty="0"/>
              <a:t>Enjeux pédagogiques et communicationnels</a:t>
            </a:r>
          </a:p>
        </p:txBody>
      </p:sp>
      <p:pic>
        <p:nvPicPr>
          <p:cNvPr id="3" name="Image 2" descr="Pédagogie — Wikipé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617" y="3208512"/>
            <a:ext cx="4717774" cy="3009615"/>
          </a:xfrm>
          <a:prstGeom prst="rect">
            <a:avLst/>
          </a:prstGeom>
        </p:spPr>
      </p:pic>
      <p:sp>
        <p:nvSpPr>
          <p:cNvPr id="4" name="Espace réservé du pied de page 3"/>
          <p:cNvSpPr>
            <a:spLocks noGrp="1"/>
          </p:cNvSpPr>
          <p:nvPr>
            <p:ph type="ftr" sz="quarter" idx="11"/>
          </p:nvPr>
        </p:nvSpPr>
        <p:spPr/>
        <p:txBody>
          <a:bodyPr/>
          <a:lstStyle/>
          <a:p>
            <a:r>
              <a:rPr lang="fr-FR"/>
              <a:t>G. BUIRON - IEN Tournus - décembre 2016</a:t>
            </a:r>
          </a:p>
        </p:txBody>
      </p:sp>
    </p:spTree>
    <p:extLst>
      <p:ext uri="{BB962C8B-B14F-4D97-AF65-F5344CB8AC3E}">
        <p14:creationId xmlns:p14="http://schemas.microsoft.com/office/powerpoint/2010/main" val="400874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619560" y="1504440"/>
            <a:ext cx="9674640" cy="486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dirty="0">
                <a:solidFill>
                  <a:srgbClr val="3B3838"/>
                </a:solidFill>
                <a:uFill>
                  <a:solidFill>
                    <a:srgbClr val="FFFFFF"/>
                  </a:solidFill>
                </a:uFill>
                <a:latin typeface="Calibri"/>
              </a:rPr>
              <a:t>Décret du 31 décembre 2015 </a:t>
            </a:r>
            <a:r>
              <a:rPr lang="fr-FR" sz="2400" b="0" strike="noStrike" spc="-1" dirty="0">
                <a:solidFill>
                  <a:srgbClr val="3B3838"/>
                </a:solidFill>
                <a:uFill>
                  <a:solidFill>
                    <a:srgbClr val="FFFFFF"/>
                  </a:solidFill>
                </a:uFill>
                <a:latin typeface="Calibri"/>
              </a:rPr>
              <a:t>relatif à l’évaluation des acquis scolaires des élèves et au livret scolaire, à l’école et au collège. </a:t>
            </a: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r>
              <a:rPr lang="fr-FR" sz="3200" b="0" strike="noStrike" spc="-1" dirty="0">
                <a:solidFill>
                  <a:srgbClr val="000000"/>
                </a:solidFill>
                <a:uFill>
                  <a:solidFill>
                    <a:srgbClr val="FFFFFF"/>
                  </a:solidFill>
                </a:uFill>
                <a:latin typeface="Calibri"/>
              </a:rPr>
              <a:t>« Le décret vise à faire évoluer et à diversifier les modalités de notation et d’évaluation des élèves de l’école primaire et du collège pour éviter une « notation-sanction » à faible valeur pédagogique et privilégier une évaluation positive, simple et lisible, valorisant les progrès, encourageant les initiatives, et compréhensible pour les familles. » </a:t>
            </a: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p:txBody>
      </p:sp>
      <p:sp>
        <p:nvSpPr>
          <p:cNvPr id="3" name="CustomShape 2"/>
          <p:cNvSpPr/>
          <p:nvPr/>
        </p:nvSpPr>
        <p:spPr>
          <a:xfrm>
            <a:off x="2595600" y="397440"/>
            <a:ext cx="5574600" cy="870840"/>
          </a:xfrm>
          <a:prstGeom prst="roundRect">
            <a:avLst>
              <a:gd name="adj" fmla="val 16667"/>
            </a:avLst>
          </a:prstGeom>
          <a:solidFill>
            <a:schemeClr val="bg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2800" b="0" strike="noStrike" spc="-1" dirty="0">
                <a:solidFill>
                  <a:srgbClr val="000000"/>
                </a:solidFill>
                <a:uFill>
                  <a:solidFill>
                    <a:srgbClr val="FFFFFF"/>
                  </a:solidFill>
                </a:uFill>
                <a:latin typeface="Calibri"/>
              </a:rPr>
              <a:t>Notre charte de travail.</a:t>
            </a:r>
            <a:endParaRPr lang="fr-FR" sz="1800" b="0" strike="noStrike" spc="-1" dirty="0">
              <a:solidFill>
                <a:srgbClr val="000000"/>
              </a:solidFill>
              <a:uFill>
                <a:solidFill>
                  <a:srgbClr val="FFFFFF"/>
                </a:solidFill>
              </a:uFill>
              <a:latin typeface="Arial"/>
            </a:endParaRPr>
          </a:p>
        </p:txBody>
      </p:sp>
      <p:sp>
        <p:nvSpPr>
          <p:cNvPr id="4" name="Espace réservé du pied de page 3"/>
          <p:cNvSpPr>
            <a:spLocks noGrp="1"/>
          </p:cNvSpPr>
          <p:nvPr>
            <p:ph type="ftr" sz="quarter" idx="11"/>
          </p:nvPr>
        </p:nvSpPr>
        <p:spPr/>
        <p:txBody>
          <a:bodyPr/>
          <a:lstStyle/>
          <a:p>
            <a:r>
              <a:rPr lang="fr-FR"/>
              <a:t>G. BUIRON - IEN Tournus - décembre 2016</a:t>
            </a:r>
          </a:p>
        </p:txBody>
      </p:sp>
    </p:spTree>
    <p:extLst>
      <p:ext uri="{BB962C8B-B14F-4D97-AF65-F5344CB8AC3E}">
        <p14:creationId xmlns:p14="http://schemas.microsoft.com/office/powerpoint/2010/main" val="347608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3472070" y="82800"/>
            <a:ext cx="4075085" cy="630720"/>
          </a:xfrm>
          <a:prstGeom prst="roundRect">
            <a:avLst>
              <a:gd name="adj" fmla="val 16667"/>
            </a:avLst>
          </a:prstGeom>
          <a:solidFill>
            <a:schemeClr val="bg2">
              <a:lumMod val="90000"/>
            </a:schemeClr>
          </a:solidFill>
          <a:ln/>
        </p:spPr>
        <p:style>
          <a:lnRef idx="2">
            <a:schemeClr val="dk1"/>
          </a:lnRef>
          <a:fillRef idx="1">
            <a:schemeClr val="lt1"/>
          </a:fillRef>
          <a:effectRef idx="0">
            <a:schemeClr val="dk1"/>
          </a:effectRef>
          <a:fontRef idx="minor"/>
        </p:style>
        <p:txBody>
          <a:bodyPr anchor="ctr"/>
          <a:lstStyle/>
          <a:p>
            <a:pPr algn="ctr">
              <a:lnSpc>
                <a:spcPct val="100000"/>
              </a:lnSpc>
            </a:pPr>
            <a:r>
              <a:rPr lang="fr-FR" b="1" strike="noStrike" spc="-1" dirty="0">
                <a:solidFill>
                  <a:srgbClr val="000000"/>
                </a:solidFill>
                <a:uFill>
                  <a:solidFill>
                    <a:srgbClr val="FFFFFF"/>
                  </a:solidFill>
                </a:uFill>
                <a:latin typeface="Calibri"/>
              </a:rPr>
              <a:t>Les enjeux liés à ma mise en place du LSU.</a:t>
            </a:r>
            <a:endParaRPr lang="fr-FR" b="0" strike="noStrike" spc="-1" dirty="0">
              <a:solidFill>
                <a:srgbClr val="000000"/>
              </a:solidFill>
              <a:uFill>
                <a:solidFill>
                  <a:srgbClr val="FFFFFF"/>
                </a:solidFill>
              </a:uFill>
              <a:latin typeface="Arial"/>
            </a:endParaRPr>
          </a:p>
        </p:txBody>
      </p:sp>
      <p:sp>
        <p:nvSpPr>
          <p:cNvPr id="3" name="CustomShape 2"/>
          <p:cNvSpPr/>
          <p:nvPr/>
        </p:nvSpPr>
        <p:spPr>
          <a:xfrm>
            <a:off x="126000" y="5198389"/>
            <a:ext cx="3076200" cy="1234800"/>
          </a:xfrm>
          <a:prstGeom prst="roundRect">
            <a:avLst>
              <a:gd name="adj" fmla="val 16667"/>
            </a:avLst>
          </a:prstGeom>
          <a:solidFill>
            <a:srgbClr val="92D050"/>
          </a:solidFill>
          <a:ln/>
        </p:spPr>
        <p:style>
          <a:lnRef idx="2">
            <a:schemeClr val="accent1">
              <a:shade val="50000"/>
            </a:schemeClr>
          </a:lnRef>
          <a:fillRef idx="1">
            <a:schemeClr val="accent1"/>
          </a:fillRef>
          <a:effectRef idx="0">
            <a:schemeClr val="accent1"/>
          </a:effectRef>
          <a:fontRef idx="minor"/>
        </p:style>
        <p:txBody>
          <a:bodyPr anchor="ctr"/>
          <a:lstStyle/>
          <a:p>
            <a:pPr algn="ctr">
              <a:lnSpc>
                <a:spcPct val="100000"/>
              </a:lnSpc>
            </a:pPr>
            <a:r>
              <a:rPr lang="fr-FR" b="0" strike="noStrike" spc="-1" dirty="0">
                <a:solidFill>
                  <a:srgbClr val="000000"/>
                </a:solidFill>
                <a:uFill>
                  <a:solidFill>
                    <a:srgbClr val="FFFFFF"/>
                  </a:solidFill>
                </a:uFill>
                <a:latin typeface="Calibri"/>
              </a:rPr>
              <a:t>Mieux </a:t>
            </a:r>
            <a:r>
              <a:rPr lang="fr-FR" b="1" strike="noStrike" spc="-1" dirty="0">
                <a:solidFill>
                  <a:srgbClr val="000000"/>
                </a:solidFill>
                <a:uFill>
                  <a:solidFill>
                    <a:srgbClr val="FFFFFF"/>
                  </a:solidFill>
                </a:uFill>
                <a:latin typeface="Calibri"/>
              </a:rPr>
              <a:t>renseigner</a:t>
            </a:r>
            <a:r>
              <a:rPr lang="fr-FR" b="0" strike="noStrike" spc="-1" dirty="0">
                <a:solidFill>
                  <a:srgbClr val="000000"/>
                </a:solidFill>
                <a:uFill>
                  <a:solidFill>
                    <a:srgbClr val="FFFFFF"/>
                  </a:solidFill>
                </a:uFill>
                <a:latin typeface="Calibri"/>
              </a:rPr>
              <a:t> les parents sur la progression de leur enfant.</a:t>
            </a:r>
            <a:endParaRPr lang="fr-FR" b="0" strike="noStrike" spc="-1" dirty="0">
              <a:solidFill>
                <a:srgbClr val="000000"/>
              </a:solidFill>
              <a:uFill>
                <a:solidFill>
                  <a:srgbClr val="FFFFFF"/>
                </a:solidFill>
              </a:uFill>
              <a:latin typeface="Arial"/>
            </a:endParaRPr>
          </a:p>
        </p:txBody>
      </p:sp>
      <p:sp>
        <p:nvSpPr>
          <p:cNvPr id="4" name="CustomShape 3"/>
          <p:cNvSpPr/>
          <p:nvPr/>
        </p:nvSpPr>
        <p:spPr>
          <a:xfrm>
            <a:off x="110520" y="2313271"/>
            <a:ext cx="3091680" cy="1245240"/>
          </a:xfrm>
          <a:prstGeom prst="roundRect">
            <a:avLst>
              <a:gd name="adj" fmla="val 16667"/>
            </a:avLst>
          </a:prstGeom>
          <a:solidFill>
            <a:schemeClr val="accent2">
              <a:lumMod val="40000"/>
              <a:lumOff val="60000"/>
            </a:schemeClr>
          </a:solidFill>
          <a:ln/>
        </p:spPr>
        <p:style>
          <a:lnRef idx="2">
            <a:schemeClr val="accent1"/>
          </a:lnRef>
          <a:fillRef idx="1">
            <a:schemeClr val="lt1"/>
          </a:fillRef>
          <a:effectRef idx="0">
            <a:schemeClr val="accent1"/>
          </a:effectRef>
          <a:fontRef idx="minor"/>
        </p:style>
        <p:txBody>
          <a:bodyPr anchor="ctr"/>
          <a:lstStyle/>
          <a:p>
            <a:pPr algn="ctr">
              <a:lnSpc>
                <a:spcPct val="100000"/>
              </a:lnSpc>
            </a:pPr>
            <a:r>
              <a:rPr lang="fr-FR" b="0" strike="noStrike" spc="-1" dirty="0">
                <a:solidFill>
                  <a:srgbClr val="000000"/>
                </a:solidFill>
                <a:uFill>
                  <a:solidFill>
                    <a:srgbClr val="FFFFFF"/>
                  </a:solidFill>
                </a:uFill>
                <a:latin typeface="Calibri"/>
              </a:rPr>
              <a:t>Construire une </a:t>
            </a:r>
            <a:r>
              <a:rPr lang="fr-FR" b="1" strike="noStrike" spc="-1" dirty="0">
                <a:solidFill>
                  <a:srgbClr val="000000"/>
                </a:solidFill>
                <a:uFill>
                  <a:solidFill>
                    <a:srgbClr val="FFFFFF"/>
                  </a:solidFill>
                </a:uFill>
                <a:latin typeface="Calibri"/>
              </a:rPr>
              <a:t>cohérence pédagogique</a:t>
            </a:r>
            <a:r>
              <a:rPr lang="fr-FR" b="0" strike="noStrike" spc="-1" dirty="0">
                <a:solidFill>
                  <a:srgbClr val="000000"/>
                </a:solidFill>
                <a:uFill>
                  <a:solidFill>
                    <a:srgbClr val="FFFFFF"/>
                  </a:solidFill>
                </a:uFill>
                <a:latin typeface="Calibri"/>
              </a:rPr>
              <a:t> depuis la maternelle jusqu’à la 3</a:t>
            </a:r>
            <a:r>
              <a:rPr lang="fr-FR" b="0" strike="noStrike" spc="-1" baseline="30000" dirty="0">
                <a:solidFill>
                  <a:srgbClr val="000000"/>
                </a:solidFill>
                <a:uFill>
                  <a:solidFill>
                    <a:srgbClr val="FFFFFF"/>
                  </a:solidFill>
                </a:uFill>
                <a:latin typeface="Calibri"/>
              </a:rPr>
              <a:t>ème</a:t>
            </a:r>
            <a:r>
              <a:rPr lang="fr-FR" b="0" strike="noStrike" spc="-1" dirty="0">
                <a:solidFill>
                  <a:srgbClr val="000000"/>
                </a:solidFill>
                <a:uFill>
                  <a:solidFill>
                    <a:srgbClr val="FFFFFF"/>
                  </a:solidFill>
                </a:uFill>
                <a:latin typeface="Calibri"/>
              </a:rPr>
              <a:t>. </a:t>
            </a:r>
            <a:endParaRPr lang="fr-FR" b="0" strike="noStrike" spc="-1" dirty="0">
              <a:solidFill>
                <a:srgbClr val="000000"/>
              </a:solidFill>
              <a:uFill>
                <a:solidFill>
                  <a:srgbClr val="FFFFFF"/>
                </a:solidFill>
              </a:uFill>
              <a:latin typeface="Arial"/>
            </a:endParaRPr>
          </a:p>
        </p:txBody>
      </p:sp>
      <p:sp>
        <p:nvSpPr>
          <p:cNvPr id="5" name="CustomShape 4"/>
          <p:cNvSpPr/>
          <p:nvPr/>
        </p:nvSpPr>
        <p:spPr>
          <a:xfrm>
            <a:off x="8218649" y="3871712"/>
            <a:ext cx="3456516" cy="1013476"/>
          </a:xfrm>
          <a:prstGeom prst="roundRect">
            <a:avLst>
              <a:gd name="adj" fmla="val 16667"/>
            </a:avLst>
          </a:prstGeom>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p:style>
        <p:txBody>
          <a:bodyPr anchor="ctr"/>
          <a:lstStyle/>
          <a:p>
            <a:pPr algn="ctr">
              <a:lnSpc>
                <a:spcPct val="100000"/>
              </a:lnSpc>
            </a:pPr>
            <a:r>
              <a:rPr lang="fr-FR" b="0" strike="noStrike" spc="-1" dirty="0">
                <a:solidFill>
                  <a:srgbClr val="000000"/>
                </a:solidFill>
                <a:uFill>
                  <a:solidFill>
                    <a:srgbClr val="FFFFFF"/>
                  </a:solidFill>
                </a:uFill>
                <a:latin typeface="Calibri"/>
              </a:rPr>
              <a:t>Faire de l’évaluation un </a:t>
            </a:r>
            <a:r>
              <a:rPr lang="fr-FR" b="1" strike="noStrike" spc="-1" dirty="0">
                <a:solidFill>
                  <a:srgbClr val="000000"/>
                </a:solidFill>
                <a:uFill>
                  <a:solidFill>
                    <a:srgbClr val="FFFFFF"/>
                  </a:solidFill>
                </a:uFill>
                <a:latin typeface="Calibri"/>
              </a:rPr>
              <a:t>contrat </a:t>
            </a:r>
            <a:r>
              <a:rPr lang="fr-FR" b="0" strike="noStrike" spc="-1" dirty="0">
                <a:solidFill>
                  <a:srgbClr val="000000"/>
                </a:solidFill>
                <a:uFill>
                  <a:solidFill>
                    <a:srgbClr val="FFFFFF"/>
                  </a:solidFill>
                </a:uFill>
                <a:latin typeface="Calibri"/>
              </a:rPr>
              <a:t>clair entre le maitre et l’élève, basé sur </a:t>
            </a:r>
            <a:r>
              <a:rPr lang="fr-FR" b="1" strike="noStrike" spc="-1" dirty="0">
                <a:solidFill>
                  <a:srgbClr val="000000"/>
                </a:solidFill>
                <a:uFill>
                  <a:solidFill>
                    <a:srgbClr val="FFFFFF"/>
                  </a:solidFill>
                </a:uFill>
                <a:latin typeface="Calibri"/>
              </a:rPr>
              <a:t>la confiance</a:t>
            </a:r>
            <a:r>
              <a:rPr lang="fr-FR" spc="-1" dirty="0">
                <a:solidFill>
                  <a:srgbClr val="000000"/>
                </a:solidFill>
                <a:uFill>
                  <a:solidFill>
                    <a:srgbClr val="FFFFFF"/>
                  </a:solidFill>
                </a:uFill>
                <a:latin typeface="Calibri"/>
              </a:rPr>
              <a:t> mutuelle.</a:t>
            </a:r>
            <a:endParaRPr lang="fr-FR" b="0" strike="noStrike" spc="-1" dirty="0">
              <a:solidFill>
                <a:srgbClr val="000000"/>
              </a:solidFill>
              <a:uFill>
                <a:solidFill>
                  <a:srgbClr val="FFFFFF"/>
                </a:solidFill>
              </a:uFill>
              <a:latin typeface="Arial"/>
            </a:endParaRPr>
          </a:p>
        </p:txBody>
      </p:sp>
      <p:sp>
        <p:nvSpPr>
          <p:cNvPr id="6" name="CustomShape 5"/>
          <p:cNvSpPr/>
          <p:nvPr/>
        </p:nvSpPr>
        <p:spPr>
          <a:xfrm>
            <a:off x="8136209" y="937169"/>
            <a:ext cx="3538956" cy="1300665"/>
          </a:xfrm>
          <a:prstGeom prst="roundRect">
            <a:avLst>
              <a:gd name="adj" fmla="val 16667"/>
            </a:avLst>
          </a:prstGeom>
          <a:solidFill>
            <a:srgbClr val="FFFF66"/>
          </a:solidFill>
          <a:ln/>
        </p:spPr>
        <p:style>
          <a:lnRef idx="2">
            <a:schemeClr val="accent1">
              <a:shade val="50000"/>
            </a:schemeClr>
          </a:lnRef>
          <a:fillRef idx="1">
            <a:schemeClr val="accent1"/>
          </a:fillRef>
          <a:effectRef idx="0">
            <a:schemeClr val="accent1"/>
          </a:effectRef>
          <a:fontRef idx="minor"/>
        </p:style>
        <p:txBody>
          <a:bodyPr anchor="ctr"/>
          <a:lstStyle/>
          <a:p>
            <a:pPr algn="ctr">
              <a:lnSpc>
                <a:spcPct val="100000"/>
              </a:lnSpc>
            </a:pPr>
            <a:r>
              <a:rPr lang="fr-FR" b="0" strike="noStrike" spc="-1" dirty="0">
                <a:solidFill>
                  <a:srgbClr val="000000"/>
                </a:solidFill>
                <a:uFill>
                  <a:solidFill>
                    <a:srgbClr val="FFFFFF"/>
                  </a:solidFill>
                </a:uFill>
                <a:latin typeface="Calibri"/>
              </a:rPr>
              <a:t>Elaborer un outil numérique  qui rassemble tous les </a:t>
            </a:r>
            <a:r>
              <a:rPr lang="fr-FR" b="1" strike="noStrike" spc="-1" dirty="0">
                <a:solidFill>
                  <a:srgbClr val="000000"/>
                </a:solidFill>
                <a:uFill>
                  <a:solidFill>
                    <a:srgbClr val="FFFFFF"/>
                  </a:solidFill>
                </a:uFill>
                <a:latin typeface="Calibri"/>
              </a:rPr>
              <a:t>éléments essentiels </a:t>
            </a:r>
            <a:r>
              <a:rPr lang="fr-FR" b="0" strike="noStrike" spc="-1" dirty="0">
                <a:solidFill>
                  <a:srgbClr val="000000"/>
                </a:solidFill>
                <a:uFill>
                  <a:solidFill>
                    <a:srgbClr val="FFFFFF"/>
                  </a:solidFill>
                </a:uFill>
                <a:latin typeface="Calibri"/>
              </a:rPr>
              <a:t>de façon </a:t>
            </a:r>
            <a:r>
              <a:rPr lang="fr-FR" b="1" strike="noStrike" spc="-1" dirty="0">
                <a:solidFill>
                  <a:srgbClr val="000000"/>
                </a:solidFill>
                <a:uFill>
                  <a:solidFill>
                    <a:srgbClr val="FFFFFF"/>
                  </a:solidFill>
                </a:uFill>
                <a:latin typeface="Calibri"/>
              </a:rPr>
              <a:t>lisible</a:t>
            </a:r>
            <a:r>
              <a:rPr lang="fr-FR" b="0" strike="noStrike" spc="-1" dirty="0">
                <a:solidFill>
                  <a:srgbClr val="000000"/>
                </a:solidFill>
                <a:uFill>
                  <a:solidFill>
                    <a:srgbClr val="FFFFFF"/>
                  </a:solidFill>
                </a:uFill>
                <a:latin typeface="Calibri"/>
              </a:rPr>
              <a:t>.</a:t>
            </a:r>
            <a:endParaRPr lang="fr-FR" b="0" strike="noStrike" spc="-1" dirty="0">
              <a:solidFill>
                <a:srgbClr val="000000"/>
              </a:solidFill>
              <a:uFill>
                <a:solidFill>
                  <a:srgbClr val="FFFFFF"/>
                </a:solidFill>
              </a:uFill>
              <a:latin typeface="Arial"/>
            </a:endParaRPr>
          </a:p>
        </p:txBody>
      </p:sp>
      <p:sp>
        <p:nvSpPr>
          <p:cNvPr id="7" name="CustomShape 6"/>
          <p:cNvSpPr/>
          <p:nvPr/>
        </p:nvSpPr>
        <p:spPr>
          <a:xfrm>
            <a:off x="130518" y="3689371"/>
            <a:ext cx="3091680" cy="1184400"/>
          </a:xfrm>
          <a:prstGeom prst="roundRect">
            <a:avLst>
              <a:gd name="adj" fmla="val 16667"/>
            </a:avLst>
          </a:prstGeom>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p:style>
        <p:txBody>
          <a:bodyPr anchor="ctr"/>
          <a:lstStyle/>
          <a:p>
            <a:pPr algn="ctr">
              <a:lnSpc>
                <a:spcPct val="100000"/>
              </a:lnSpc>
            </a:pPr>
            <a:r>
              <a:rPr lang="fr-FR" b="0" strike="noStrike" spc="-1" dirty="0">
                <a:solidFill>
                  <a:srgbClr val="000000"/>
                </a:solidFill>
                <a:uFill>
                  <a:solidFill>
                    <a:srgbClr val="FFFFFF"/>
                  </a:solidFill>
                </a:uFill>
                <a:latin typeface="Calibri"/>
              </a:rPr>
              <a:t>Mettre en place une évaluation qui concilie </a:t>
            </a:r>
            <a:r>
              <a:rPr lang="fr-FR" b="1" strike="noStrike" spc="-1" dirty="0">
                <a:solidFill>
                  <a:srgbClr val="000000"/>
                </a:solidFill>
                <a:uFill>
                  <a:solidFill>
                    <a:srgbClr val="FFFFFF"/>
                  </a:solidFill>
                </a:uFill>
                <a:latin typeface="Calibri"/>
              </a:rPr>
              <a:t>efficacité</a:t>
            </a:r>
            <a:r>
              <a:rPr lang="fr-FR" b="0" strike="noStrike" spc="-1" dirty="0">
                <a:solidFill>
                  <a:srgbClr val="000000"/>
                </a:solidFill>
                <a:uFill>
                  <a:solidFill>
                    <a:srgbClr val="FFFFFF"/>
                  </a:solidFill>
                </a:uFill>
                <a:latin typeface="Calibri"/>
              </a:rPr>
              <a:t> </a:t>
            </a:r>
            <a:r>
              <a:rPr lang="fr-FR" b="1" strike="noStrike" spc="-1" dirty="0">
                <a:solidFill>
                  <a:srgbClr val="000000"/>
                </a:solidFill>
                <a:uFill>
                  <a:solidFill>
                    <a:srgbClr val="FFFFFF"/>
                  </a:solidFill>
                </a:uFill>
                <a:latin typeface="Calibri"/>
              </a:rPr>
              <a:t>et bienveillance</a:t>
            </a:r>
            <a:r>
              <a:rPr lang="fr-FR" b="0" strike="noStrike" spc="-1" dirty="0">
                <a:solidFill>
                  <a:srgbClr val="000000"/>
                </a:solidFill>
                <a:uFill>
                  <a:solidFill>
                    <a:srgbClr val="FFFFFF"/>
                  </a:solidFill>
                </a:uFill>
                <a:latin typeface="Calibri"/>
              </a:rPr>
              <a:t>.</a:t>
            </a:r>
            <a:endParaRPr lang="fr-FR" b="0" strike="noStrike" spc="-1" dirty="0">
              <a:solidFill>
                <a:srgbClr val="000000"/>
              </a:solidFill>
              <a:uFill>
                <a:solidFill>
                  <a:srgbClr val="FFFFFF"/>
                </a:solidFill>
              </a:uFill>
              <a:latin typeface="Arial"/>
            </a:endParaRPr>
          </a:p>
        </p:txBody>
      </p:sp>
      <p:sp>
        <p:nvSpPr>
          <p:cNvPr id="8" name="CustomShape 7"/>
          <p:cNvSpPr/>
          <p:nvPr/>
        </p:nvSpPr>
        <p:spPr>
          <a:xfrm>
            <a:off x="8228189" y="5198389"/>
            <a:ext cx="3422676" cy="1184400"/>
          </a:xfrm>
          <a:prstGeom prst="roundRect">
            <a:avLst>
              <a:gd name="adj" fmla="val 16667"/>
            </a:avLst>
          </a:prstGeom>
          <a:solidFill>
            <a:srgbClr val="92D050"/>
          </a:solidFill>
          <a:ln/>
        </p:spPr>
        <p:style>
          <a:lnRef idx="2">
            <a:schemeClr val="accent1">
              <a:shade val="50000"/>
            </a:schemeClr>
          </a:lnRef>
          <a:fillRef idx="1">
            <a:schemeClr val="accent1"/>
          </a:fillRef>
          <a:effectRef idx="0">
            <a:schemeClr val="accent1"/>
          </a:effectRef>
          <a:fontRef idx="minor"/>
        </p:style>
        <p:txBody>
          <a:bodyPr anchor="ctr"/>
          <a:lstStyle/>
          <a:p>
            <a:pPr algn="ctr">
              <a:lnSpc>
                <a:spcPct val="100000"/>
              </a:lnSpc>
            </a:pPr>
            <a:r>
              <a:rPr lang="fr-FR" b="0" strike="noStrike" spc="-1" dirty="0">
                <a:solidFill>
                  <a:srgbClr val="000000"/>
                </a:solidFill>
                <a:uFill>
                  <a:solidFill>
                    <a:srgbClr val="FFFFFF"/>
                  </a:solidFill>
                </a:uFill>
                <a:latin typeface="Calibri"/>
              </a:rPr>
              <a:t>Mieux </a:t>
            </a:r>
            <a:r>
              <a:rPr lang="fr-FR" b="1" strike="noStrike" spc="-1" dirty="0">
                <a:solidFill>
                  <a:srgbClr val="000000"/>
                </a:solidFill>
                <a:uFill>
                  <a:solidFill>
                    <a:srgbClr val="FFFFFF"/>
                  </a:solidFill>
                </a:uFill>
                <a:latin typeface="Calibri"/>
              </a:rPr>
              <a:t>communiquer avec </a:t>
            </a:r>
            <a:r>
              <a:rPr lang="fr-FR" b="0" strike="noStrike" spc="-1" dirty="0">
                <a:solidFill>
                  <a:srgbClr val="000000"/>
                </a:solidFill>
                <a:uFill>
                  <a:solidFill>
                    <a:srgbClr val="FFFFFF"/>
                  </a:solidFill>
                </a:uFill>
                <a:latin typeface="Calibri"/>
              </a:rPr>
              <a:t>l’élève et ses parents sur sa progression.</a:t>
            </a:r>
            <a:endParaRPr lang="fr-FR" b="0" strike="noStrike" spc="-1" dirty="0">
              <a:solidFill>
                <a:srgbClr val="000000"/>
              </a:solidFill>
              <a:uFill>
                <a:solidFill>
                  <a:srgbClr val="FFFFFF"/>
                </a:solidFill>
              </a:uFill>
              <a:latin typeface="Arial"/>
            </a:endParaRPr>
          </a:p>
        </p:txBody>
      </p:sp>
      <p:sp>
        <p:nvSpPr>
          <p:cNvPr id="9" name="CustomShape 8"/>
          <p:cNvSpPr/>
          <p:nvPr/>
        </p:nvSpPr>
        <p:spPr>
          <a:xfrm>
            <a:off x="4154703" y="2254667"/>
            <a:ext cx="3116160" cy="263052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b="1" i="1" strike="noStrike" spc="-1" dirty="0">
                <a:solidFill>
                  <a:srgbClr val="FF0000"/>
                </a:solidFill>
                <a:uFill>
                  <a:solidFill>
                    <a:srgbClr val="FFFFFF"/>
                  </a:solidFill>
                </a:uFill>
                <a:latin typeface="Calibri"/>
              </a:rPr>
              <a:t>Unique </a:t>
            </a:r>
            <a:endParaRPr lang="fr-FR" b="0" strike="noStrike" spc="-1" dirty="0">
              <a:solidFill>
                <a:srgbClr val="000000"/>
              </a:solidFill>
              <a:uFill>
                <a:solidFill>
                  <a:srgbClr val="FFFFFF"/>
                </a:solidFill>
              </a:uFill>
              <a:latin typeface="Arial"/>
            </a:endParaRPr>
          </a:p>
          <a:p>
            <a:pPr algn="ctr">
              <a:lnSpc>
                <a:spcPct val="100000"/>
              </a:lnSpc>
            </a:pPr>
            <a:r>
              <a:rPr lang="fr-FR" b="0" i="1" strike="noStrike" spc="-1" dirty="0">
                <a:solidFill>
                  <a:srgbClr val="000000"/>
                </a:solidFill>
                <a:uFill>
                  <a:solidFill>
                    <a:srgbClr val="FFFFFF"/>
                  </a:solidFill>
                </a:uFill>
                <a:latin typeface="Calibri"/>
              </a:rPr>
              <a:t>Structurer le cursus</a:t>
            </a:r>
            <a:endParaRPr lang="fr-FR" b="0" strike="noStrike" spc="-1" dirty="0">
              <a:solidFill>
                <a:srgbClr val="000000"/>
              </a:solidFill>
              <a:uFill>
                <a:solidFill>
                  <a:srgbClr val="FFFFFF"/>
                </a:solidFill>
              </a:uFill>
              <a:latin typeface="Arial"/>
            </a:endParaRPr>
          </a:p>
          <a:p>
            <a:pPr algn="ctr">
              <a:lnSpc>
                <a:spcPct val="100000"/>
              </a:lnSpc>
            </a:pPr>
            <a:r>
              <a:rPr lang="fr-FR" i="1" spc="-1" dirty="0">
                <a:solidFill>
                  <a:srgbClr val="000000"/>
                </a:solidFill>
                <a:uFill>
                  <a:solidFill>
                    <a:srgbClr val="FFFFFF"/>
                  </a:solidFill>
                </a:uFill>
                <a:latin typeface="Calibri"/>
              </a:rPr>
              <a:t>Construire</a:t>
            </a:r>
            <a:r>
              <a:rPr lang="fr-FR" b="0" i="1" strike="noStrike" spc="-1" dirty="0">
                <a:solidFill>
                  <a:srgbClr val="000000"/>
                </a:solidFill>
                <a:uFill>
                  <a:solidFill>
                    <a:srgbClr val="FFFFFF"/>
                  </a:solidFill>
                </a:uFill>
                <a:latin typeface="Calibri"/>
              </a:rPr>
              <a:t> une culture commune de l’évaluation.</a:t>
            </a:r>
          </a:p>
          <a:p>
            <a:pPr algn="ctr">
              <a:lnSpc>
                <a:spcPct val="100000"/>
              </a:lnSpc>
            </a:pPr>
            <a:endParaRPr lang="fr-FR" b="0" i="1" strike="noStrike" spc="-1" dirty="0">
              <a:solidFill>
                <a:srgbClr val="000000"/>
              </a:solidFill>
              <a:uFill>
                <a:solidFill>
                  <a:srgbClr val="FFFFFF"/>
                </a:solidFill>
              </a:uFill>
              <a:latin typeface="Calibri"/>
            </a:endParaRPr>
          </a:p>
          <a:p>
            <a:pPr algn="ctr">
              <a:lnSpc>
                <a:spcPct val="100000"/>
              </a:lnSpc>
            </a:pPr>
            <a:endParaRPr lang="fr-FR" b="0" strike="noStrike" spc="-1" dirty="0">
              <a:solidFill>
                <a:srgbClr val="000000"/>
              </a:solidFill>
              <a:uFill>
                <a:solidFill>
                  <a:srgbClr val="FFFFFF"/>
                </a:solidFill>
              </a:uFill>
              <a:latin typeface="Arial"/>
            </a:endParaRPr>
          </a:p>
          <a:p>
            <a:pPr algn="ctr">
              <a:lnSpc>
                <a:spcPct val="100000"/>
              </a:lnSpc>
            </a:pPr>
            <a:endParaRPr lang="fr-FR" b="0" strike="noStrike" spc="-1" dirty="0">
              <a:solidFill>
                <a:srgbClr val="000000"/>
              </a:solidFill>
              <a:uFill>
                <a:solidFill>
                  <a:srgbClr val="FFFFFF"/>
                </a:solidFill>
              </a:uFill>
              <a:latin typeface="Arial"/>
            </a:endParaRPr>
          </a:p>
        </p:txBody>
      </p:sp>
      <p:sp>
        <p:nvSpPr>
          <p:cNvPr id="10" name="CustomShape 9"/>
          <p:cNvSpPr/>
          <p:nvPr/>
        </p:nvSpPr>
        <p:spPr>
          <a:xfrm>
            <a:off x="4278946" y="5128014"/>
            <a:ext cx="3119400" cy="120996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b="1" i="1" strike="noStrike" spc="-1">
                <a:solidFill>
                  <a:srgbClr val="FF0000"/>
                </a:solidFill>
                <a:uFill>
                  <a:solidFill>
                    <a:srgbClr val="FFFFFF"/>
                  </a:solidFill>
                </a:uFill>
                <a:latin typeface="Calibri"/>
              </a:rPr>
              <a:t>Numérique</a:t>
            </a:r>
            <a:endParaRPr lang="fr-FR" b="0" strike="noStrike" spc="-1">
              <a:solidFill>
                <a:srgbClr val="000000"/>
              </a:solidFill>
              <a:uFill>
                <a:solidFill>
                  <a:srgbClr val="FFFFFF"/>
                </a:solidFill>
              </a:uFill>
              <a:latin typeface="Arial"/>
            </a:endParaRPr>
          </a:p>
          <a:p>
            <a:pPr algn="ctr">
              <a:lnSpc>
                <a:spcPct val="100000"/>
              </a:lnSpc>
            </a:pPr>
            <a:r>
              <a:rPr lang="fr-FR" b="0" i="1" strike="noStrike" spc="-1">
                <a:solidFill>
                  <a:srgbClr val="000000"/>
                </a:solidFill>
                <a:uFill>
                  <a:solidFill>
                    <a:srgbClr val="FFFFFF"/>
                  </a:solidFill>
                </a:uFill>
                <a:latin typeface="Calibri"/>
              </a:rPr>
              <a:t>Communiquer sur la progression de l’élève.</a:t>
            </a:r>
            <a:endParaRPr lang="fr-FR" b="0" strike="noStrike" spc="-1">
              <a:solidFill>
                <a:srgbClr val="000000"/>
              </a:solidFill>
              <a:uFill>
                <a:solidFill>
                  <a:srgbClr val="FFFFFF"/>
                </a:solidFill>
              </a:uFill>
              <a:latin typeface="Arial"/>
            </a:endParaRPr>
          </a:p>
        </p:txBody>
      </p:sp>
      <p:sp>
        <p:nvSpPr>
          <p:cNvPr id="11" name="CustomShape 10"/>
          <p:cNvSpPr/>
          <p:nvPr/>
        </p:nvSpPr>
        <p:spPr>
          <a:xfrm>
            <a:off x="3294081" y="2823571"/>
            <a:ext cx="442440" cy="224640"/>
          </a:xfrm>
          <a:prstGeom prst="rightArrow">
            <a:avLst>
              <a:gd name="adj1" fmla="val 50000"/>
              <a:gd name="adj2" fmla="val 50000"/>
            </a:avLst>
          </a:prstGeom>
          <a:solidFill>
            <a:schemeClr val="tx1"/>
          </a:solidFill>
          <a:ln/>
        </p:spPr>
        <p:style>
          <a:lnRef idx="2">
            <a:schemeClr val="accent1">
              <a:shade val="50000"/>
            </a:schemeClr>
          </a:lnRef>
          <a:fillRef idx="1">
            <a:schemeClr val="accent1"/>
          </a:fillRef>
          <a:effectRef idx="0">
            <a:schemeClr val="accent1"/>
          </a:effectRef>
          <a:fontRef idx="minor"/>
        </p:style>
      </p:sp>
      <p:sp>
        <p:nvSpPr>
          <p:cNvPr id="12" name="CustomShape 11"/>
          <p:cNvSpPr/>
          <p:nvPr/>
        </p:nvSpPr>
        <p:spPr>
          <a:xfrm>
            <a:off x="3294081" y="4133946"/>
            <a:ext cx="442440" cy="224640"/>
          </a:xfrm>
          <a:prstGeom prst="rightArrow">
            <a:avLst>
              <a:gd name="adj1" fmla="val 50000"/>
              <a:gd name="adj2" fmla="val 50000"/>
            </a:avLst>
          </a:prstGeom>
          <a:solidFill>
            <a:schemeClr val="tx1"/>
          </a:solidFill>
          <a:ln/>
        </p:spPr>
        <p:style>
          <a:lnRef idx="2">
            <a:schemeClr val="accent1">
              <a:shade val="50000"/>
            </a:schemeClr>
          </a:lnRef>
          <a:fillRef idx="1">
            <a:schemeClr val="accent1"/>
          </a:fillRef>
          <a:effectRef idx="0">
            <a:schemeClr val="accent1"/>
          </a:effectRef>
          <a:fontRef idx="minor"/>
        </p:style>
      </p:sp>
      <p:sp>
        <p:nvSpPr>
          <p:cNvPr id="13" name="CustomShape 12"/>
          <p:cNvSpPr/>
          <p:nvPr/>
        </p:nvSpPr>
        <p:spPr>
          <a:xfrm flipH="1">
            <a:off x="7548544" y="3036532"/>
            <a:ext cx="408600" cy="203205"/>
          </a:xfrm>
          <a:prstGeom prst="rightArrow">
            <a:avLst>
              <a:gd name="adj1" fmla="val 50000"/>
              <a:gd name="adj2" fmla="val 50000"/>
            </a:avLst>
          </a:prstGeom>
          <a:solidFill>
            <a:schemeClr val="tx1"/>
          </a:solidFill>
          <a:ln/>
        </p:spPr>
        <p:style>
          <a:lnRef idx="2">
            <a:schemeClr val="accent1">
              <a:shade val="50000"/>
            </a:schemeClr>
          </a:lnRef>
          <a:fillRef idx="1">
            <a:schemeClr val="accent1"/>
          </a:fillRef>
          <a:effectRef idx="0">
            <a:schemeClr val="accent1"/>
          </a:effectRef>
          <a:fontRef idx="minor"/>
        </p:style>
      </p:sp>
      <p:sp>
        <p:nvSpPr>
          <p:cNvPr id="15" name="CustomShape 14"/>
          <p:cNvSpPr/>
          <p:nvPr/>
        </p:nvSpPr>
        <p:spPr>
          <a:xfrm>
            <a:off x="3455103" y="5703469"/>
            <a:ext cx="442440" cy="224640"/>
          </a:xfrm>
          <a:prstGeom prst="rightArrow">
            <a:avLst>
              <a:gd name="adj1" fmla="val 50000"/>
              <a:gd name="adj2" fmla="val 50000"/>
            </a:avLst>
          </a:prstGeom>
          <a:solidFill>
            <a:schemeClr val="tx1"/>
          </a:solidFill>
          <a:ln/>
        </p:spPr>
        <p:style>
          <a:lnRef idx="2">
            <a:schemeClr val="accent1">
              <a:shade val="50000"/>
            </a:schemeClr>
          </a:lnRef>
          <a:fillRef idx="1">
            <a:schemeClr val="accent1"/>
          </a:fillRef>
          <a:effectRef idx="0">
            <a:schemeClr val="accent1"/>
          </a:effectRef>
          <a:fontRef idx="minor"/>
        </p:style>
      </p:sp>
      <p:sp>
        <p:nvSpPr>
          <p:cNvPr id="17" name="CustomShape 16"/>
          <p:cNvSpPr/>
          <p:nvPr/>
        </p:nvSpPr>
        <p:spPr>
          <a:xfrm>
            <a:off x="4201863" y="937169"/>
            <a:ext cx="3069000" cy="105552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b="1" i="1" strike="noStrike" spc="-1" dirty="0">
                <a:solidFill>
                  <a:srgbClr val="FF0000"/>
                </a:solidFill>
                <a:uFill>
                  <a:solidFill>
                    <a:srgbClr val="FFFFFF"/>
                  </a:solidFill>
                </a:uFill>
                <a:latin typeface="Calibri"/>
              </a:rPr>
              <a:t>Livret Scolaire </a:t>
            </a:r>
            <a:endParaRPr lang="fr-FR" b="0" strike="noStrike" spc="-1" dirty="0">
              <a:solidFill>
                <a:srgbClr val="000000"/>
              </a:solidFill>
              <a:uFill>
                <a:solidFill>
                  <a:srgbClr val="FFFFFF"/>
                </a:solidFill>
              </a:uFill>
              <a:latin typeface="Arial"/>
            </a:endParaRPr>
          </a:p>
          <a:p>
            <a:pPr algn="ctr">
              <a:lnSpc>
                <a:spcPct val="100000"/>
              </a:lnSpc>
            </a:pPr>
            <a:r>
              <a:rPr lang="fr-FR" b="0" i="1" strike="noStrike" spc="-1" dirty="0">
                <a:solidFill>
                  <a:srgbClr val="000000"/>
                </a:solidFill>
                <a:uFill>
                  <a:solidFill>
                    <a:srgbClr val="FFFFFF"/>
                  </a:solidFill>
                </a:uFill>
                <a:latin typeface="Calibri"/>
              </a:rPr>
              <a:t>Rassembler les informations.</a:t>
            </a:r>
            <a:endParaRPr lang="fr-FR" b="0" strike="noStrike" spc="-1" dirty="0">
              <a:solidFill>
                <a:srgbClr val="000000"/>
              </a:solidFill>
              <a:uFill>
                <a:solidFill>
                  <a:srgbClr val="FFFFFF"/>
                </a:solidFill>
              </a:uFill>
              <a:latin typeface="Arial"/>
            </a:endParaRPr>
          </a:p>
        </p:txBody>
      </p:sp>
      <p:sp>
        <p:nvSpPr>
          <p:cNvPr id="18" name="CustomShape 17"/>
          <p:cNvSpPr/>
          <p:nvPr/>
        </p:nvSpPr>
        <p:spPr>
          <a:xfrm>
            <a:off x="126000" y="978039"/>
            <a:ext cx="3091680" cy="1030586"/>
          </a:xfrm>
          <a:prstGeom prst="roundRect">
            <a:avLst>
              <a:gd name="adj" fmla="val 16667"/>
            </a:avLst>
          </a:prstGeom>
          <a:solidFill>
            <a:srgbClr val="FFFF66"/>
          </a:solidFill>
          <a:ln/>
        </p:spPr>
        <p:style>
          <a:lnRef idx="2">
            <a:schemeClr val="accent1"/>
          </a:lnRef>
          <a:fillRef idx="1">
            <a:schemeClr val="lt1"/>
          </a:fillRef>
          <a:effectRef idx="0">
            <a:schemeClr val="accent1"/>
          </a:effectRef>
          <a:fontRef idx="minor"/>
        </p:style>
        <p:txBody>
          <a:bodyPr anchor="ctr"/>
          <a:lstStyle/>
          <a:p>
            <a:pPr algn="ctr">
              <a:lnSpc>
                <a:spcPct val="100000"/>
              </a:lnSpc>
            </a:pPr>
            <a:r>
              <a:rPr lang="fr-FR" b="0" strike="noStrike" spc="-1" dirty="0">
                <a:solidFill>
                  <a:srgbClr val="000000"/>
                </a:solidFill>
                <a:uFill>
                  <a:solidFill>
                    <a:srgbClr val="FFFFFF"/>
                  </a:solidFill>
                </a:uFill>
                <a:latin typeface="Calibri"/>
              </a:rPr>
              <a:t>Construire une </a:t>
            </a:r>
            <a:r>
              <a:rPr lang="fr-FR" b="1" strike="noStrike" spc="-1" dirty="0">
                <a:solidFill>
                  <a:srgbClr val="000000"/>
                </a:solidFill>
                <a:uFill>
                  <a:solidFill>
                    <a:srgbClr val="FFFFFF"/>
                  </a:solidFill>
                </a:uFill>
                <a:latin typeface="Calibri"/>
              </a:rPr>
              <a:t>cohérence de forme</a:t>
            </a:r>
            <a:r>
              <a:rPr lang="fr-FR" b="0" strike="noStrike" spc="-1" dirty="0">
                <a:solidFill>
                  <a:srgbClr val="000000"/>
                </a:solidFill>
                <a:uFill>
                  <a:solidFill>
                    <a:srgbClr val="FFFFFF"/>
                  </a:solidFill>
                </a:uFill>
                <a:latin typeface="Calibri"/>
              </a:rPr>
              <a:t> depuis la maternelle jusqu’à la 3</a:t>
            </a:r>
            <a:r>
              <a:rPr lang="fr-FR" b="0" strike="noStrike" spc="-1" baseline="30000" dirty="0">
                <a:solidFill>
                  <a:srgbClr val="000000"/>
                </a:solidFill>
                <a:uFill>
                  <a:solidFill>
                    <a:srgbClr val="FFFFFF"/>
                  </a:solidFill>
                </a:uFill>
                <a:latin typeface="Calibri"/>
              </a:rPr>
              <a:t>ème</a:t>
            </a:r>
            <a:r>
              <a:rPr lang="fr-FR" b="0" strike="noStrike" spc="-1" dirty="0">
                <a:solidFill>
                  <a:srgbClr val="000000"/>
                </a:solidFill>
                <a:uFill>
                  <a:solidFill>
                    <a:srgbClr val="FFFFFF"/>
                  </a:solidFill>
                </a:uFill>
                <a:latin typeface="Calibri"/>
              </a:rPr>
              <a:t>. </a:t>
            </a:r>
            <a:endParaRPr lang="fr-FR" b="0" strike="noStrike" spc="-1" dirty="0">
              <a:solidFill>
                <a:srgbClr val="000000"/>
              </a:solidFill>
              <a:uFill>
                <a:solidFill>
                  <a:srgbClr val="FFFFFF"/>
                </a:solidFill>
              </a:uFill>
              <a:latin typeface="Arial"/>
            </a:endParaRPr>
          </a:p>
        </p:txBody>
      </p:sp>
      <p:sp>
        <p:nvSpPr>
          <p:cNvPr id="19" name="CustomShape 18"/>
          <p:cNvSpPr/>
          <p:nvPr/>
        </p:nvSpPr>
        <p:spPr>
          <a:xfrm>
            <a:off x="3264357" y="1414332"/>
            <a:ext cx="442440" cy="224640"/>
          </a:xfrm>
          <a:prstGeom prst="rightArrow">
            <a:avLst>
              <a:gd name="adj1" fmla="val 50000"/>
              <a:gd name="adj2" fmla="val 50000"/>
            </a:avLst>
          </a:prstGeom>
          <a:solidFill>
            <a:schemeClr val="tx1"/>
          </a:solidFill>
          <a:ln/>
        </p:spPr>
        <p:style>
          <a:lnRef idx="2">
            <a:schemeClr val="accent1">
              <a:shade val="50000"/>
            </a:schemeClr>
          </a:lnRef>
          <a:fillRef idx="1">
            <a:schemeClr val="accent1"/>
          </a:fillRef>
          <a:effectRef idx="0">
            <a:schemeClr val="accent1"/>
          </a:effectRef>
          <a:fontRef idx="minor"/>
        </p:style>
      </p:sp>
      <p:sp>
        <p:nvSpPr>
          <p:cNvPr id="20" name="CustomShape 19"/>
          <p:cNvSpPr/>
          <p:nvPr/>
        </p:nvSpPr>
        <p:spPr>
          <a:xfrm>
            <a:off x="8203889" y="2551034"/>
            <a:ext cx="3471276" cy="1007477"/>
          </a:xfrm>
          <a:prstGeom prst="roundRect">
            <a:avLst>
              <a:gd name="adj" fmla="val 16667"/>
            </a:avLst>
          </a:prstGeom>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p:style>
        <p:txBody>
          <a:bodyPr anchor="ctr"/>
          <a:lstStyle/>
          <a:p>
            <a:pPr algn="ctr">
              <a:lnSpc>
                <a:spcPct val="100000"/>
              </a:lnSpc>
            </a:pPr>
            <a:r>
              <a:rPr lang="fr-FR" b="0" strike="noStrike" spc="-1" dirty="0">
                <a:solidFill>
                  <a:srgbClr val="000000"/>
                </a:solidFill>
                <a:uFill>
                  <a:solidFill>
                    <a:srgbClr val="FFFFFF"/>
                  </a:solidFill>
                </a:uFill>
                <a:latin typeface="Calibri"/>
              </a:rPr>
              <a:t>Instaurer de la </a:t>
            </a:r>
            <a:r>
              <a:rPr lang="fr-FR" b="1" strike="noStrike" spc="-1" dirty="0">
                <a:solidFill>
                  <a:srgbClr val="000000"/>
                </a:solidFill>
                <a:uFill>
                  <a:solidFill>
                    <a:srgbClr val="FFFFFF"/>
                  </a:solidFill>
                </a:uFill>
                <a:latin typeface="Calibri"/>
              </a:rPr>
              <a:t>continuité</a:t>
            </a:r>
            <a:r>
              <a:rPr lang="fr-FR" b="0" strike="noStrike" spc="-1" dirty="0">
                <a:solidFill>
                  <a:srgbClr val="000000"/>
                </a:solidFill>
                <a:uFill>
                  <a:solidFill>
                    <a:srgbClr val="FFFFFF"/>
                  </a:solidFill>
                </a:uFill>
                <a:latin typeface="Calibri"/>
              </a:rPr>
              <a:t> et gérer les </a:t>
            </a:r>
            <a:r>
              <a:rPr lang="fr-FR" b="1" strike="noStrike" spc="-1" dirty="0">
                <a:solidFill>
                  <a:srgbClr val="000000"/>
                </a:solidFill>
                <a:uFill>
                  <a:solidFill>
                    <a:srgbClr val="FFFFFF"/>
                  </a:solidFill>
                </a:uFill>
                <a:latin typeface="Calibri"/>
              </a:rPr>
              <a:t>ruptures</a:t>
            </a:r>
            <a:r>
              <a:rPr lang="fr-FR" b="0" strike="noStrike" spc="-1" dirty="0">
                <a:solidFill>
                  <a:srgbClr val="000000"/>
                </a:solidFill>
                <a:uFill>
                  <a:solidFill>
                    <a:srgbClr val="FFFFFF"/>
                  </a:solidFill>
                </a:uFill>
                <a:latin typeface="Calibri"/>
              </a:rPr>
              <a:t>.</a:t>
            </a:r>
            <a:endParaRPr lang="fr-FR" b="0" strike="noStrike" spc="-1" dirty="0">
              <a:solidFill>
                <a:srgbClr val="000000"/>
              </a:solidFill>
              <a:uFill>
                <a:solidFill>
                  <a:srgbClr val="FFFFFF"/>
                </a:solidFill>
              </a:uFill>
              <a:latin typeface="Arial"/>
            </a:endParaRPr>
          </a:p>
        </p:txBody>
      </p:sp>
      <p:sp>
        <p:nvSpPr>
          <p:cNvPr id="21" name="CustomShape 20"/>
          <p:cNvSpPr/>
          <p:nvPr/>
        </p:nvSpPr>
        <p:spPr>
          <a:xfrm flipH="1">
            <a:off x="7538760" y="1363034"/>
            <a:ext cx="408600" cy="224640"/>
          </a:xfrm>
          <a:prstGeom prst="rightArrow">
            <a:avLst>
              <a:gd name="adj1" fmla="val 50000"/>
              <a:gd name="adj2" fmla="val 50000"/>
            </a:avLst>
          </a:prstGeom>
          <a:solidFill>
            <a:schemeClr val="tx1"/>
          </a:solidFill>
          <a:ln/>
        </p:spPr>
        <p:style>
          <a:lnRef idx="2">
            <a:schemeClr val="accent1">
              <a:shade val="50000"/>
            </a:schemeClr>
          </a:lnRef>
          <a:fillRef idx="1">
            <a:schemeClr val="accent1"/>
          </a:fillRef>
          <a:effectRef idx="0">
            <a:schemeClr val="accent1"/>
          </a:effectRef>
          <a:fontRef idx="minor"/>
        </p:style>
      </p:sp>
      <p:sp>
        <p:nvSpPr>
          <p:cNvPr id="22" name="CustomShape 12"/>
          <p:cNvSpPr/>
          <p:nvPr/>
        </p:nvSpPr>
        <p:spPr>
          <a:xfrm flipH="1">
            <a:off x="7548544" y="4367798"/>
            <a:ext cx="408600" cy="203205"/>
          </a:xfrm>
          <a:prstGeom prst="rightArrow">
            <a:avLst>
              <a:gd name="adj1" fmla="val 50000"/>
              <a:gd name="adj2" fmla="val 50000"/>
            </a:avLst>
          </a:prstGeom>
          <a:solidFill>
            <a:schemeClr val="tx1"/>
          </a:solidFill>
          <a:ln/>
        </p:spPr>
        <p:style>
          <a:lnRef idx="2">
            <a:schemeClr val="accent1">
              <a:shade val="50000"/>
            </a:schemeClr>
          </a:lnRef>
          <a:fillRef idx="1">
            <a:schemeClr val="accent1"/>
          </a:fillRef>
          <a:effectRef idx="0">
            <a:schemeClr val="accent1"/>
          </a:effectRef>
          <a:fontRef idx="minor"/>
        </p:style>
      </p:sp>
      <p:sp>
        <p:nvSpPr>
          <p:cNvPr id="23" name="CustomShape 12"/>
          <p:cNvSpPr/>
          <p:nvPr/>
        </p:nvSpPr>
        <p:spPr>
          <a:xfrm flipH="1">
            <a:off x="7532171" y="5699064"/>
            <a:ext cx="408600" cy="203205"/>
          </a:xfrm>
          <a:prstGeom prst="rightArrow">
            <a:avLst>
              <a:gd name="adj1" fmla="val 50000"/>
              <a:gd name="adj2" fmla="val 50000"/>
            </a:avLst>
          </a:prstGeom>
          <a:solidFill>
            <a:schemeClr val="tx1"/>
          </a:solidFill>
          <a:ln/>
        </p:spPr>
        <p:style>
          <a:lnRef idx="2">
            <a:schemeClr val="accent1">
              <a:shade val="50000"/>
            </a:schemeClr>
          </a:lnRef>
          <a:fillRef idx="1">
            <a:schemeClr val="accent1"/>
          </a:fillRef>
          <a:effectRef idx="0">
            <a:schemeClr val="accent1"/>
          </a:effectRef>
          <a:fontRef idx="minor"/>
        </p:style>
      </p:sp>
      <p:sp>
        <p:nvSpPr>
          <p:cNvPr id="26" name="Légende : flèche vers le bas 25"/>
          <p:cNvSpPr/>
          <p:nvPr/>
        </p:nvSpPr>
        <p:spPr>
          <a:xfrm>
            <a:off x="9051235" y="82800"/>
            <a:ext cx="1802295" cy="85436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Comment</a:t>
            </a:r>
          </a:p>
        </p:txBody>
      </p:sp>
      <p:sp>
        <p:nvSpPr>
          <p:cNvPr id="27" name="Légende : flèche vers le bas 26"/>
          <p:cNvSpPr/>
          <p:nvPr/>
        </p:nvSpPr>
        <p:spPr>
          <a:xfrm>
            <a:off x="775210" y="95938"/>
            <a:ext cx="1802295" cy="85436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Quoi</a:t>
            </a:r>
          </a:p>
        </p:txBody>
      </p:sp>
      <p:sp>
        <p:nvSpPr>
          <p:cNvPr id="28" name="Espace réservé du pied de page 27"/>
          <p:cNvSpPr>
            <a:spLocks noGrp="1"/>
          </p:cNvSpPr>
          <p:nvPr>
            <p:ph type="ftr" sz="quarter" idx="11"/>
          </p:nvPr>
        </p:nvSpPr>
        <p:spPr/>
        <p:txBody>
          <a:bodyPr/>
          <a:lstStyle/>
          <a:p>
            <a:r>
              <a:rPr lang="fr-FR"/>
              <a:t>G. BUIRON - IEN Tournus - décembre 2016</a:t>
            </a:r>
          </a:p>
        </p:txBody>
      </p:sp>
    </p:spTree>
    <p:extLst>
      <p:ext uri="{BB962C8B-B14F-4D97-AF65-F5344CB8AC3E}">
        <p14:creationId xmlns:p14="http://schemas.microsoft.com/office/powerpoint/2010/main" val="38595276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1754</Words>
  <Application>Microsoft Office PowerPoint</Application>
  <PresentationFormat>Grand écran</PresentationFormat>
  <Paragraphs>161</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Calibri Light</vt:lpstr>
      <vt:lpstr>Mangal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1571P0033</dc:creator>
  <cp:lastModifiedBy>1571P0033</cp:lastModifiedBy>
  <cp:revision>64</cp:revision>
  <dcterms:created xsi:type="dcterms:W3CDTF">2016-12-07T15:11:59Z</dcterms:created>
  <dcterms:modified xsi:type="dcterms:W3CDTF">2016-12-13T17:43:59Z</dcterms:modified>
</cp:coreProperties>
</file>