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7" r:id="rId2"/>
    <p:sldId id="271" r:id="rId3"/>
    <p:sldId id="270" r:id="rId4"/>
    <p:sldId id="261" r:id="rId5"/>
    <p:sldId id="262" r:id="rId6"/>
    <p:sldId id="263" r:id="rId7"/>
    <p:sldId id="272" r:id="rId8"/>
    <p:sldId id="273" r:id="rId9"/>
    <p:sldId id="278" r:id="rId10"/>
    <p:sldId id="267" r:id="rId11"/>
    <p:sldId id="268" r:id="rId12"/>
    <p:sldId id="275"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79" autoAdjust="0"/>
    <p:restoredTop sz="80657" autoAdjust="0"/>
  </p:normalViewPr>
  <p:slideViewPr>
    <p:cSldViewPr snapToGrid="0">
      <p:cViewPr varScale="1">
        <p:scale>
          <a:sx n="59" d="100"/>
          <a:sy n="59" d="100"/>
        </p:scale>
        <p:origin x="96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A7F4AD-27CA-40A8-A5B2-CB685E53DFEB}" type="datetimeFigureOut">
              <a:rPr lang="fr-FR" smtClean="0"/>
              <a:t>17/06/2022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4CD659-3035-4739-AC2F-85DE534D1537}" type="slidenum">
              <a:rPr lang="fr-FR" smtClean="0"/>
              <a:t>‹N°›</a:t>
            </a:fld>
            <a:endParaRPr lang="fr-FR"/>
          </a:p>
        </p:txBody>
      </p:sp>
    </p:spTree>
    <p:extLst>
      <p:ext uri="{BB962C8B-B14F-4D97-AF65-F5344CB8AC3E}">
        <p14:creationId xmlns:p14="http://schemas.microsoft.com/office/powerpoint/2010/main" val="1744963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OBJECTIF </a:t>
            </a:r>
          </a:p>
          <a:p>
            <a:pPr marL="171450" indent="-171450">
              <a:buFontTx/>
              <a:buChar char="-"/>
            </a:pPr>
            <a:r>
              <a:rPr lang="fr-FR" dirty="0" smtClean="0"/>
              <a:t>Accompagner</a:t>
            </a:r>
            <a:r>
              <a:rPr lang="fr-FR" baseline="0" dirty="0" smtClean="0"/>
              <a:t> les directeurs d’écoles dans l’écriture de leur projet d’école et de leur rapport d’auto-évaluation  . </a:t>
            </a:r>
          </a:p>
          <a:p>
            <a:pPr marL="171450" indent="-171450">
              <a:buFont typeface="Wingdings" panose="05000000000000000000" pitchFamily="2" charset="2"/>
              <a:buChar char="Ø"/>
            </a:pPr>
            <a:r>
              <a:rPr lang="fr-FR" baseline="0" dirty="0" smtClean="0"/>
              <a:t> Etude des documents : la trame du projet d’école + la trame du rapport d’auto-évaluation</a:t>
            </a:r>
          </a:p>
          <a:p>
            <a:pPr marL="171450" indent="-171450">
              <a:buFont typeface="Wingdings" panose="05000000000000000000" pitchFamily="2" charset="2"/>
              <a:buChar char="Ø"/>
            </a:pPr>
            <a:r>
              <a:rPr lang="fr-FR" baseline="0" dirty="0" smtClean="0"/>
              <a:t>Modalités d’organisation pour la mise en œuvre du projet d’école et éléments de réflexion sur sa rédaction </a:t>
            </a:r>
            <a:endParaRPr lang="fr-FR" dirty="0"/>
          </a:p>
        </p:txBody>
      </p:sp>
      <p:sp>
        <p:nvSpPr>
          <p:cNvPr id="4" name="Espace réservé du numéro de diapositive 3"/>
          <p:cNvSpPr>
            <a:spLocks noGrp="1"/>
          </p:cNvSpPr>
          <p:nvPr>
            <p:ph type="sldNum" sz="quarter" idx="10"/>
          </p:nvPr>
        </p:nvSpPr>
        <p:spPr/>
        <p:txBody>
          <a:bodyPr/>
          <a:lstStyle/>
          <a:p>
            <a:fld id="{2C4CD659-3035-4739-AC2F-85DE534D1537}" type="slidenum">
              <a:rPr lang="fr-FR" smtClean="0"/>
              <a:t>1</a:t>
            </a:fld>
            <a:endParaRPr lang="fr-FR"/>
          </a:p>
        </p:txBody>
      </p:sp>
    </p:spTree>
    <p:extLst>
      <p:ext uri="{BB962C8B-B14F-4D97-AF65-F5344CB8AC3E}">
        <p14:creationId xmlns:p14="http://schemas.microsoft.com/office/powerpoint/2010/main" val="1783851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4 points de vigilance, un seul est traité</a:t>
            </a:r>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p>
          <a:p>
            <a:r>
              <a:rPr lang="fr-FR" dirty="0" smtClean="0"/>
              <a:t>Générer de l’intérêt auprès des parents d’élèves : c’est un objectif. </a:t>
            </a:r>
          </a:p>
          <a:p>
            <a:r>
              <a:rPr lang="fr-FR" dirty="0" smtClean="0"/>
              <a:t>On s’appuie sur qui, quelles actions proposer ?</a:t>
            </a:r>
          </a:p>
          <a:p>
            <a:endParaRPr lang="fr-FR" dirty="0"/>
          </a:p>
        </p:txBody>
      </p:sp>
      <p:sp>
        <p:nvSpPr>
          <p:cNvPr id="4" name="Espace réservé du numéro de diapositive 3"/>
          <p:cNvSpPr>
            <a:spLocks noGrp="1"/>
          </p:cNvSpPr>
          <p:nvPr>
            <p:ph type="sldNum" sz="quarter" idx="10"/>
          </p:nvPr>
        </p:nvSpPr>
        <p:spPr/>
        <p:txBody>
          <a:bodyPr/>
          <a:lstStyle/>
          <a:p>
            <a:fld id="{2C4CD659-3035-4739-AC2F-85DE534D1537}" type="slidenum">
              <a:rPr lang="fr-FR" smtClean="0"/>
              <a:t>8</a:t>
            </a:fld>
            <a:endParaRPr lang="fr-FR"/>
          </a:p>
        </p:txBody>
      </p:sp>
    </p:spTree>
    <p:extLst>
      <p:ext uri="{BB962C8B-B14F-4D97-AF65-F5344CB8AC3E}">
        <p14:creationId xmlns:p14="http://schemas.microsoft.com/office/powerpoint/2010/main" val="3394909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B26F2553-A224-4B59-862D-A5F8938B2F64}" type="datetimeFigureOut">
              <a:rPr lang="fr-FR" smtClean="0"/>
              <a:t>17/06/2022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E8DB50-0CA7-4D3C-BDB8-C559FF3BC604}" type="slidenum">
              <a:rPr lang="fr-FR" smtClean="0"/>
              <a:t>‹N°›</a:t>
            </a:fld>
            <a:endParaRPr lang="fr-FR"/>
          </a:p>
        </p:txBody>
      </p:sp>
    </p:spTree>
    <p:extLst>
      <p:ext uri="{BB962C8B-B14F-4D97-AF65-F5344CB8AC3E}">
        <p14:creationId xmlns:p14="http://schemas.microsoft.com/office/powerpoint/2010/main" val="1021162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26F2553-A224-4B59-862D-A5F8938B2F64}" type="datetimeFigureOut">
              <a:rPr lang="fr-FR" smtClean="0"/>
              <a:t>17/06/2022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E8DB50-0CA7-4D3C-BDB8-C559FF3BC604}" type="slidenum">
              <a:rPr lang="fr-FR" smtClean="0"/>
              <a:t>‹N°›</a:t>
            </a:fld>
            <a:endParaRPr lang="fr-FR"/>
          </a:p>
        </p:txBody>
      </p:sp>
    </p:spTree>
    <p:extLst>
      <p:ext uri="{BB962C8B-B14F-4D97-AF65-F5344CB8AC3E}">
        <p14:creationId xmlns:p14="http://schemas.microsoft.com/office/powerpoint/2010/main" val="3337220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26F2553-A224-4B59-862D-A5F8938B2F64}" type="datetimeFigureOut">
              <a:rPr lang="fr-FR" smtClean="0"/>
              <a:t>17/06/2022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E8DB50-0CA7-4D3C-BDB8-C559FF3BC604}" type="slidenum">
              <a:rPr lang="fr-FR" smtClean="0"/>
              <a:t>‹N°›</a:t>
            </a:fld>
            <a:endParaRPr lang="fr-FR"/>
          </a:p>
        </p:txBody>
      </p:sp>
    </p:spTree>
    <p:extLst>
      <p:ext uri="{BB962C8B-B14F-4D97-AF65-F5344CB8AC3E}">
        <p14:creationId xmlns:p14="http://schemas.microsoft.com/office/powerpoint/2010/main" val="42319196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re et contenu">
    <p:spTree>
      <p:nvGrpSpPr>
        <p:cNvPr id="1" name=""/>
        <p:cNvGrpSpPr/>
        <p:nvPr/>
      </p:nvGrpSpPr>
      <p:grpSpPr>
        <a:xfrm>
          <a:off x="0" y="0"/>
          <a:ext cx="0" cy="0"/>
          <a:chOff x="0" y="0"/>
          <a:chExt cx="0" cy="0"/>
        </a:xfrm>
      </p:grpSpPr>
      <p:sp>
        <p:nvSpPr>
          <p:cNvPr id="4" name="Titre 3"/>
          <p:cNvSpPr>
            <a:spLocks noGrp="1"/>
          </p:cNvSpPr>
          <p:nvPr>
            <p:ph type="title" hasCustomPrompt="1"/>
          </p:nvPr>
        </p:nvSpPr>
        <p:spPr bwMode="gray">
          <a:xfrm>
            <a:off x="431371" y="1200000"/>
            <a:ext cx="11280628" cy="960000"/>
          </a:xfrm>
        </p:spPr>
        <p:txBody>
          <a:bodyPr/>
          <a:lstStyle/>
          <a:p>
            <a:r>
              <a:rPr lang="fr-FR" noProof="0" dirty="0"/>
              <a:t>Titre</a:t>
            </a:r>
            <a:endParaRPr lang="fr-FR" dirty="0"/>
          </a:p>
        </p:txBody>
      </p:sp>
      <p:sp>
        <p:nvSpPr>
          <p:cNvPr id="5" name="Espace réservé de la date 4"/>
          <p:cNvSpPr>
            <a:spLocks noGrp="1"/>
          </p:cNvSpPr>
          <p:nvPr>
            <p:ph type="dt" sz="half" idx="10"/>
          </p:nvPr>
        </p:nvSpPr>
        <p:spPr bwMode="gray"/>
        <p:txBody>
          <a:bodyPr/>
          <a:lstStyle/>
          <a:p>
            <a:pPr algn="r"/>
            <a:r>
              <a:rPr lang="fr-FR" cap="all" dirty="0"/>
              <a:t>XX/XX/XXXX</a:t>
            </a:r>
          </a:p>
        </p:txBody>
      </p:sp>
      <p:sp>
        <p:nvSpPr>
          <p:cNvPr id="6" name="Espace réservé du pied de page 5"/>
          <p:cNvSpPr>
            <a:spLocks noGrp="1"/>
          </p:cNvSpPr>
          <p:nvPr>
            <p:ph type="ftr" sz="quarter" idx="11"/>
          </p:nvPr>
        </p:nvSpPr>
        <p:spPr bwMode="gray">
          <a:xfrm>
            <a:off x="431371" y="6378000"/>
            <a:ext cx="7775989" cy="480000"/>
          </a:xfrm>
        </p:spPr>
        <p:txBody>
          <a:bodyPr/>
          <a:lstStyle/>
          <a:p>
            <a:r>
              <a:rPr lang="fr-FR" dirty="0"/>
              <a:t>Intitulé de la direction/service interministérielle</a:t>
            </a:r>
          </a:p>
        </p:txBody>
      </p:sp>
      <p:sp>
        <p:nvSpPr>
          <p:cNvPr id="7" name="Espace réservé du numéro de diapositive 6"/>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9" name="Espace réservé du contenu 8"/>
          <p:cNvSpPr>
            <a:spLocks noGrp="1"/>
          </p:cNvSpPr>
          <p:nvPr>
            <p:ph sz="quarter" idx="14" hasCustomPrompt="1"/>
          </p:nvPr>
        </p:nvSpPr>
        <p:spPr bwMode="gray">
          <a:xfrm>
            <a:off x="431371" y="2448000"/>
            <a:ext cx="11280627" cy="3432000"/>
          </a:xfrm>
        </p:spPr>
        <p:txBody>
          <a:bodyPr/>
          <a:lstStyle>
            <a:lvl1pPr>
              <a:defRPr/>
            </a:lvl1pPr>
            <a:lvl2pPr>
              <a:defRPr/>
            </a:lvl2pPr>
            <a:lvl3pPr>
              <a:defRPr/>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9"/>
          <p:cNvSpPr>
            <a:spLocks noGrp="1"/>
          </p:cNvSpPr>
          <p:nvPr>
            <p:ph type="body" sz="quarter" idx="13" hasCustomPrompt="1"/>
          </p:nvPr>
        </p:nvSpPr>
        <p:spPr bwMode="gray">
          <a:xfrm>
            <a:off x="4416000" y="240000"/>
            <a:ext cx="7296000" cy="480000"/>
          </a:xfrm>
        </p:spPr>
        <p:txBody>
          <a:bodyPr/>
          <a:lstStyle>
            <a:lvl1pPr marL="143996" indent="-143996" algn="r">
              <a:spcAft>
                <a:spcPts val="0"/>
              </a:spcAft>
              <a:buFont typeface="+mj-lt"/>
              <a:buAutoNum type="arabicPeriod"/>
              <a:defRPr sz="1000" b="1"/>
            </a:lvl1pPr>
            <a:lvl2pPr marL="143996" indent="-143996" algn="r">
              <a:spcBef>
                <a:spcPts val="0"/>
              </a:spcBef>
              <a:spcAft>
                <a:spcPts val="0"/>
              </a:spcAft>
              <a:buFont typeface="+mj-lt"/>
              <a:buAutoNum type="alphaLcPeriod"/>
              <a:defRPr sz="1000"/>
            </a:lvl2pPr>
          </a:lstStyle>
          <a:p>
            <a:pPr lvl="0"/>
            <a:r>
              <a:rPr lang="fr-FR" dirty="0"/>
              <a:t>Titre</a:t>
            </a:r>
          </a:p>
          <a:p>
            <a:pPr lvl="1"/>
            <a:r>
              <a:rPr lang="fr-FR" dirty="0"/>
              <a:t>Sous-titre</a:t>
            </a:r>
          </a:p>
        </p:txBody>
      </p:sp>
    </p:spTree>
    <p:extLst>
      <p:ext uri="{BB962C8B-B14F-4D97-AF65-F5344CB8AC3E}">
        <p14:creationId xmlns:p14="http://schemas.microsoft.com/office/powerpoint/2010/main" val="88838860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re et contenu">
    <p:spTree>
      <p:nvGrpSpPr>
        <p:cNvPr id="1" name=""/>
        <p:cNvGrpSpPr/>
        <p:nvPr/>
      </p:nvGrpSpPr>
      <p:grpSpPr>
        <a:xfrm>
          <a:off x="0" y="0"/>
          <a:ext cx="0" cy="0"/>
          <a:chOff x="0" y="0"/>
          <a:chExt cx="0" cy="0"/>
        </a:xfrm>
      </p:grpSpPr>
      <p:sp>
        <p:nvSpPr>
          <p:cNvPr id="4" name="Titre 3"/>
          <p:cNvSpPr>
            <a:spLocks noGrp="1"/>
          </p:cNvSpPr>
          <p:nvPr>
            <p:ph type="title" hasCustomPrompt="1"/>
          </p:nvPr>
        </p:nvSpPr>
        <p:spPr bwMode="gray">
          <a:xfrm>
            <a:off x="431371" y="1200000"/>
            <a:ext cx="11280628" cy="960000"/>
          </a:xfrm>
        </p:spPr>
        <p:txBody>
          <a:bodyPr/>
          <a:lstStyle/>
          <a:p>
            <a:r>
              <a:rPr lang="fr-FR" noProof="0" dirty="0"/>
              <a:t>Titre</a:t>
            </a:r>
            <a:endParaRPr lang="fr-FR" dirty="0"/>
          </a:p>
        </p:txBody>
      </p:sp>
      <p:sp>
        <p:nvSpPr>
          <p:cNvPr id="5" name="Espace réservé de la date 4"/>
          <p:cNvSpPr>
            <a:spLocks noGrp="1"/>
          </p:cNvSpPr>
          <p:nvPr>
            <p:ph type="dt" sz="half" idx="10"/>
          </p:nvPr>
        </p:nvSpPr>
        <p:spPr bwMode="gray"/>
        <p:txBody>
          <a:bodyPr/>
          <a:lstStyle/>
          <a:p>
            <a:pPr algn="r"/>
            <a:r>
              <a:rPr lang="fr-FR" cap="all" dirty="0"/>
              <a:t>XX/XX/XXXX</a:t>
            </a:r>
          </a:p>
        </p:txBody>
      </p:sp>
      <p:sp>
        <p:nvSpPr>
          <p:cNvPr id="6" name="Espace réservé du pied de page 5"/>
          <p:cNvSpPr>
            <a:spLocks noGrp="1"/>
          </p:cNvSpPr>
          <p:nvPr>
            <p:ph type="ftr" sz="quarter" idx="11"/>
          </p:nvPr>
        </p:nvSpPr>
        <p:spPr bwMode="gray">
          <a:xfrm>
            <a:off x="431371" y="6378000"/>
            <a:ext cx="7775989" cy="480000"/>
          </a:xfrm>
        </p:spPr>
        <p:txBody>
          <a:bodyPr/>
          <a:lstStyle/>
          <a:p>
            <a:r>
              <a:rPr lang="fr-FR" dirty="0"/>
              <a:t>Intitulé de la direction/service interministérielle</a:t>
            </a:r>
          </a:p>
        </p:txBody>
      </p:sp>
      <p:sp>
        <p:nvSpPr>
          <p:cNvPr id="7" name="Espace réservé du numéro de diapositive 6"/>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9" name="Espace réservé du contenu 8"/>
          <p:cNvSpPr>
            <a:spLocks noGrp="1"/>
          </p:cNvSpPr>
          <p:nvPr>
            <p:ph sz="quarter" idx="14" hasCustomPrompt="1"/>
          </p:nvPr>
        </p:nvSpPr>
        <p:spPr bwMode="gray">
          <a:xfrm>
            <a:off x="431371" y="2448000"/>
            <a:ext cx="11280627" cy="3432000"/>
          </a:xfrm>
        </p:spPr>
        <p:txBody>
          <a:bodyPr/>
          <a:lstStyle>
            <a:lvl1pPr>
              <a:defRPr/>
            </a:lvl1pPr>
            <a:lvl2pPr>
              <a:defRPr/>
            </a:lvl2pPr>
            <a:lvl3pPr>
              <a:defRPr/>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9"/>
          <p:cNvSpPr>
            <a:spLocks noGrp="1"/>
          </p:cNvSpPr>
          <p:nvPr>
            <p:ph type="body" sz="quarter" idx="13" hasCustomPrompt="1"/>
          </p:nvPr>
        </p:nvSpPr>
        <p:spPr bwMode="gray">
          <a:xfrm>
            <a:off x="4416000" y="240000"/>
            <a:ext cx="7296000" cy="480000"/>
          </a:xfrm>
        </p:spPr>
        <p:txBody>
          <a:bodyPr/>
          <a:lstStyle>
            <a:lvl1pPr marL="143996" indent="-143996" algn="r">
              <a:spcAft>
                <a:spcPts val="0"/>
              </a:spcAft>
              <a:buFont typeface="+mj-lt"/>
              <a:buAutoNum type="arabicPeriod"/>
              <a:defRPr sz="1000" b="1"/>
            </a:lvl1pPr>
            <a:lvl2pPr marL="143996" indent="-143996" algn="r">
              <a:spcBef>
                <a:spcPts val="0"/>
              </a:spcBef>
              <a:spcAft>
                <a:spcPts val="0"/>
              </a:spcAft>
              <a:buFont typeface="+mj-lt"/>
              <a:buAutoNum type="alphaLcPeriod"/>
              <a:defRPr sz="1000"/>
            </a:lvl2pPr>
          </a:lstStyle>
          <a:p>
            <a:pPr lvl="0"/>
            <a:r>
              <a:rPr lang="fr-FR" dirty="0"/>
              <a:t>Titre</a:t>
            </a:r>
          </a:p>
          <a:p>
            <a:pPr lvl="1"/>
            <a:r>
              <a:rPr lang="fr-FR" dirty="0"/>
              <a:t>Sous-titre</a:t>
            </a:r>
          </a:p>
        </p:txBody>
      </p:sp>
    </p:spTree>
    <p:extLst>
      <p:ext uri="{BB962C8B-B14F-4D97-AF65-F5344CB8AC3E}">
        <p14:creationId xmlns:p14="http://schemas.microsoft.com/office/powerpoint/2010/main" val="368794871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re et contenu">
    <p:spTree>
      <p:nvGrpSpPr>
        <p:cNvPr id="1" name=""/>
        <p:cNvGrpSpPr/>
        <p:nvPr/>
      </p:nvGrpSpPr>
      <p:grpSpPr>
        <a:xfrm>
          <a:off x="0" y="0"/>
          <a:ext cx="0" cy="0"/>
          <a:chOff x="0" y="0"/>
          <a:chExt cx="0" cy="0"/>
        </a:xfrm>
      </p:grpSpPr>
      <p:sp>
        <p:nvSpPr>
          <p:cNvPr id="4" name="Titre 3"/>
          <p:cNvSpPr>
            <a:spLocks noGrp="1"/>
          </p:cNvSpPr>
          <p:nvPr>
            <p:ph type="title" hasCustomPrompt="1"/>
          </p:nvPr>
        </p:nvSpPr>
        <p:spPr bwMode="gray">
          <a:xfrm>
            <a:off x="431371" y="1200000"/>
            <a:ext cx="11280628" cy="960000"/>
          </a:xfrm>
        </p:spPr>
        <p:txBody>
          <a:bodyPr/>
          <a:lstStyle/>
          <a:p>
            <a:r>
              <a:rPr lang="fr-FR" noProof="0" dirty="0"/>
              <a:t>Titre</a:t>
            </a:r>
            <a:endParaRPr lang="fr-FR" dirty="0"/>
          </a:p>
        </p:txBody>
      </p:sp>
      <p:sp>
        <p:nvSpPr>
          <p:cNvPr id="5" name="Espace réservé de la date 4"/>
          <p:cNvSpPr>
            <a:spLocks noGrp="1"/>
          </p:cNvSpPr>
          <p:nvPr>
            <p:ph type="dt" sz="half" idx="10"/>
          </p:nvPr>
        </p:nvSpPr>
        <p:spPr bwMode="gray"/>
        <p:txBody>
          <a:bodyPr/>
          <a:lstStyle/>
          <a:p>
            <a:pPr algn="r"/>
            <a:r>
              <a:rPr lang="fr-FR" cap="all" dirty="0"/>
              <a:t>XX/XX/XXXX</a:t>
            </a:r>
          </a:p>
        </p:txBody>
      </p:sp>
      <p:sp>
        <p:nvSpPr>
          <p:cNvPr id="6" name="Espace réservé du pied de page 5"/>
          <p:cNvSpPr>
            <a:spLocks noGrp="1"/>
          </p:cNvSpPr>
          <p:nvPr>
            <p:ph type="ftr" sz="quarter" idx="11"/>
          </p:nvPr>
        </p:nvSpPr>
        <p:spPr bwMode="gray">
          <a:xfrm>
            <a:off x="431371" y="6378000"/>
            <a:ext cx="7775989" cy="480000"/>
          </a:xfrm>
        </p:spPr>
        <p:txBody>
          <a:bodyPr/>
          <a:lstStyle/>
          <a:p>
            <a:r>
              <a:rPr lang="fr-FR" dirty="0"/>
              <a:t>Intitulé de la direction/service interministérielle</a:t>
            </a:r>
          </a:p>
        </p:txBody>
      </p:sp>
      <p:sp>
        <p:nvSpPr>
          <p:cNvPr id="7" name="Espace réservé du numéro de diapositive 6"/>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9" name="Espace réservé du contenu 8"/>
          <p:cNvSpPr>
            <a:spLocks noGrp="1"/>
          </p:cNvSpPr>
          <p:nvPr>
            <p:ph sz="quarter" idx="14" hasCustomPrompt="1"/>
          </p:nvPr>
        </p:nvSpPr>
        <p:spPr bwMode="gray">
          <a:xfrm>
            <a:off x="431371" y="2448000"/>
            <a:ext cx="11280627" cy="3432000"/>
          </a:xfrm>
        </p:spPr>
        <p:txBody>
          <a:bodyPr/>
          <a:lstStyle>
            <a:lvl1pPr>
              <a:defRPr/>
            </a:lvl1pPr>
            <a:lvl2pPr>
              <a:defRPr/>
            </a:lvl2pPr>
            <a:lvl3pPr>
              <a:defRPr/>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9"/>
          <p:cNvSpPr>
            <a:spLocks noGrp="1"/>
          </p:cNvSpPr>
          <p:nvPr>
            <p:ph type="body" sz="quarter" idx="13" hasCustomPrompt="1"/>
          </p:nvPr>
        </p:nvSpPr>
        <p:spPr bwMode="gray">
          <a:xfrm>
            <a:off x="4416000" y="240000"/>
            <a:ext cx="7296000" cy="480000"/>
          </a:xfrm>
        </p:spPr>
        <p:txBody>
          <a:bodyPr/>
          <a:lstStyle>
            <a:lvl1pPr marL="143996" indent="-143996" algn="r">
              <a:spcAft>
                <a:spcPts val="0"/>
              </a:spcAft>
              <a:buFont typeface="+mj-lt"/>
              <a:buAutoNum type="arabicPeriod"/>
              <a:defRPr sz="1000" b="1"/>
            </a:lvl1pPr>
            <a:lvl2pPr marL="143996" indent="-143996" algn="r">
              <a:spcBef>
                <a:spcPts val="0"/>
              </a:spcBef>
              <a:spcAft>
                <a:spcPts val="0"/>
              </a:spcAft>
              <a:buFont typeface="+mj-lt"/>
              <a:buAutoNum type="alphaLcPeriod"/>
              <a:defRPr sz="1000"/>
            </a:lvl2pPr>
          </a:lstStyle>
          <a:p>
            <a:pPr lvl="0"/>
            <a:r>
              <a:rPr lang="fr-FR" dirty="0"/>
              <a:t>Titre</a:t>
            </a:r>
          </a:p>
          <a:p>
            <a:pPr lvl="1"/>
            <a:r>
              <a:rPr lang="fr-FR" dirty="0"/>
              <a:t>Sous-titre</a:t>
            </a:r>
          </a:p>
        </p:txBody>
      </p:sp>
    </p:spTree>
    <p:extLst>
      <p:ext uri="{BB962C8B-B14F-4D97-AF65-F5344CB8AC3E}">
        <p14:creationId xmlns:p14="http://schemas.microsoft.com/office/powerpoint/2010/main" val="422771399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5_Titre et contenu">
    <p:spTree>
      <p:nvGrpSpPr>
        <p:cNvPr id="1" name=""/>
        <p:cNvGrpSpPr/>
        <p:nvPr/>
      </p:nvGrpSpPr>
      <p:grpSpPr>
        <a:xfrm>
          <a:off x="0" y="0"/>
          <a:ext cx="0" cy="0"/>
          <a:chOff x="0" y="0"/>
          <a:chExt cx="0" cy="0"/>
        </a:xfrm>
      </p:grpSpPr>
      <p:sp>
        <p:nvSpPr>
          <p:cNvPr id="4" name="Titre 3"/>
          <p:cNvSpPr>
            <a:spLocks noGrp="1"/>
          </p:cNvSpPr>
          <p:nvPr>
            <p:ph type="title" hasCustomPrompt="1"/>
          </p:nvPr>
        </p:nvSpPr>
        <p:spPr bwMode="gray">
          <a:xfrm>
            <a:off x="431371" y="1200000"/>
            <a:ext cx="11280628" cy="960000"/>
          </a:xfrm>
        </p:spPr>
        <p:txBody>
          <a:bodyPr/>
          <a:lstStyle/>
          <a:p>
            <a:r>
              <a:rPr lang="fr-FR" noProof="0" dirty="0"/>
              <a:t>Titre</a:t>
            </a:r>
            <a:endParaRPr lang="fr-FR" dirty="0"/>
          </a:p>
        </p:txBody>
      </p:sp>
      <p:sp>
        <p:nvSpPr>
          <p:cNvPr id="5" name="Espace réservé de la date 4"/>
          <p:cNvSpPr>
            <a:spLocks noGrp="1"/>
          </p:cNvSpPr>
          <p:nvPr>
            <p:ph type="dt" sz="half" idx="10"/>
          </p:nvPr>
        </p:nvSpPr>
        <p:spPr bwMode="gray"/>
        <p:txBody>
          <a:bodyPr/>
          <a:lstStyle/>
          <a:p>
            <a:pPr algn="r"/>
            <a:r>
              <a:rPr lang="fr-FR" cap="all" dirty="0"/>
              <a:t>XX/XX/XXXX</a:t>
            </a:r>
          </a:p>
        </p:txBody>
      </p:sp>
      <p:sp>
        <p:nvSpPr>
          <p:cNvPr id="6" name="Espace réservé du pied de page 5"/>
          <p:cNvSpPr>
            <a:spLocks noGrp="1"/>
          </p:cNvSpPr>
          <p:nvPr>
            <p:ph type="ftr" sz="quarter" idx="11"/>
          </p:nvPr>
        </p:nvSpPr>
        <p:spPr bwMode="gray">
          <a:xfrm>
            <a:off x="431371" y="6378000"/>
            <a:ext cx="7775989" cy="480000"/>
          </a:xfrm>
        </p:spPr>
        <p:txBody>
          <a:bodyPr/>
          <a:lstStyle/>
          <a:p>
            <a:r>
              <a:rPr lang="fr-FR" dirty="0"/>
              <a:t>Intitulé de la direction/service interministérielle</a:t>
            </a:r>
          </a:p>
        </p:txBody>
      </p:sp>
      <p:sp>
        <p:nvSpPr>
          <p:cNvPr id="7" name="Espace réservé du numéro de diapositive 6"/>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9" name="Espace réservé du contenu 8"/>
          <p:cNvSpPr>
            <a:spLocks noGrp="1"/>
          </p:cNvSpPr>
          <p:nvPr>
            <p:ph sz="quarter" idx="14" hasCustomPrompt="1"/>
          </p:nvPr>
        </p:nvSpPr>
        <p:spPr bwMode="gray">
          <a:xfrm>
            <a:off x="431371" y="2448000"/>
            <a:ext cx="11280627" cy="3432000"/>
          </a:xfrm>
        </p:spPr>
        <p:txBody>
          <a:bodyPr/>
          <a:lstStyle>
            <a:lvl1pPr>
              <a:defRPr/>
            </a:lvl1pPr>
            <a:lvl2pPr>
              <a:defRPr/>
            </a:lvl2pPr>
            <a:lvl3pPr>
              <a:defRPr/>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9"/>
          <p:cNvSpPr>
            <a:spLocks noGrp="1"/>
          </p:cNvSpPr>
          <p:nvPr>
            <p:ph type="body" sz="quarter" idx="13" hasCustomPrompt="1"/>
          </p:nvPr>
        </p:nvSpPr>
        <p:spPr bwMode="gray">
          <a:xfrm>
            <a:off x="4416000" y="240000"/>
            <a:ext cx="7296000" cy="480000"/>
          </a:xfrm>
        </p:spPr>
        <p:txBody>
          <a:bodyPr/>
          <a:lstStyle>
            <a:lvl1pPr marL="143996" indent="-143996" algn="r">
              <a:spcAft>
                <a:spcPts val="0"/>
              </a:spcAft>
              <a:buFont typeface="+mj-lt"/>
              <a:buAutoNum type="arabicPeriod"/>
              <a:defRPr sz="1000" b="1"/>
            </a:lvl1pPr>
            <a:lvl2pPr marL="143996" indent="-143996" algn="r">
              <a:spcBef>
                <a:spcPts val="0"/>
              </a:spcBef>
              <a:spcAft>
                <a:spcPts val="0"/>
              </a:spcAft>
              <a:buFont typeface="+mj-lt"/>
              <a:buAutoNum type="alphaLcPeriod"/>
              <a:defRPr sz="1000"/>
            </a:lvl2pPr>
          </a:lstStyle>
          <a:p>
            <a:pPr lvl="0"/>
            <a:r>
              <a:rPr lang="fr-FR" dirty="0"/>
              <a:t>Titre</a:t>
            </a:r>
          </a:p>
          <a:p>
            <a:pPr lvl="1"/>
            <a:r>
              <a:rPr lang="fr-FR" dirty="0"/>
              <a:t>Sous-titre</a:t>
            </a:r>
          </a:p>
        </p:txBody>
      </p:sp>
    </p:spTree>
    <p:extLst>
      <p:ext uri="{BB962C8B-B14F-4D97-AF65-F5344CB8AC3E}">
        <p14:creationId xmlns:p14="http://schemas.microsoft.com/office/powerpoint/2010/main" val="425195133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26F2553-A224-4B59-862D-A5F8938B2F64}" type="datetimeFigureOut">
              <a:rPr lang="fr-FR" smtClean="0"/>
              <a:t>17/06/2022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E8DB50-0CA7-4D3C-BDB8-C559FF3BC604}" type="slidenum">
              <a:rPr lang="fr-FR" smtClean="0"/>
              <a:t>‹N°›</a:t>
            </a:fld>
            <a:endParaRPr lang="fr-FR"/>
          </a:p>
        </p:txBody>
      </p:sp>
    </p:spTree>
    <p:extLst>
      <p:ext uri="{BB962C8B-B14F-4D97-AF65-F5344CB8AC3E}">
        <p14:creationId xmlns:p14="http://schemas.microsoft.com/office/powerpoint/2010/main" val="3853852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B26F2553-A224-4B59-862D-A5F8938B2F64}" type="datetimeFigureOut">
              <a:rPr lang="fr-FR" smtClean="0"/>
              <a:t>17/06/2022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E8DB50-0CA7-4D3C-BDB8-C559FF3BC604}" type="slidenum">
              <a:rPr lang="fr-FR" smtClean="0"/>
              <a:t>‹N°›</a:t>
            </a:fld>
            <a:endParaRPr lang="fr-FR"/>
          </a:p>
        </p:txBody>
      </p:sp>
    </p:spTree>
    <p:extLst>
      <p:ext uri="{BB962C8B-B14F-4D97-AF65-F5344CB8AC3E}">
        <p14:creationId xmlns:p14="http://schemas.microsoft.com/office/powerpoint/2010/main" val="3600726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26F2553-A224-4B59-862D-A5F8938B2F64}" type="datetimeFigureOut">
              <a:rPr lang="fr-FR" smtClean="0"/>
              <a:t>17/06/2022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6E8DB50-0CA7-4D3C-BDB8-C559FF3BC604}" type="slidenum">
              <a:rPr lang="fr-FR" smtClean="0"/>
              <a:t>‹N°›</a:t>
            </a:fld>
            <a:endParaRPr lang="fr-FR"/>
          </a:p>
        </p:txBody>
      </p:sp>
    </p:spTree>
    <p:extLst>
      <p:ext uri="{BB962C8B-B14F-4D97-AF65-F5344CB8AC3E}">
        <p14:creationId xmlns:p14="http://schemas.microsoft.com/office/powerpoint/2010/main" val="1145535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26F2553-A224-4B59-862D-A5F8938B2F64}" type="datetimeFigureOut">
              <a:rPr lang="fr-FR" smtClean="0"/>
              <a:t>17/06/2022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6E8DB50-0CA7-4D3C-BDB8-C559FF3BC604}" type="slidenum">
              <a:rPr lang="fr-FR" smtClean="0"/>
              <a:t>‹N°›</a:t>
            </a:fld>
            <a:endParaRPr lang="fr-FR"/>
          </a:p>
        </p:txBody>
      </p:sp>
    </p:spTree>
    <p:extLst>
      <p:ext uri="{BB962C8B-B14F-4D97-AF65-F5344CB8AC3E}">
        <p14:creationId xmlns:p14="http://schemas.microsoft.com/office/powerpoint/2010/main" val="1780236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B26F2553-A224-4B59-862D-A5F8938B2F64}" type="datetimeFigureOut">
              <a:rPr lang="fr-FR" smtClean="0"/>
              <a:t>17/06/2022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6E8DB50-0CA7-4D3C-BDB8-C559FF3BC604}" type="slidenum">
              <a:rPr lang="fr-FR" smtClean="0"/>
              <a:t>‹N°›</a:t>
            </a:fld>
            <a:endParaRPr lang="fr-FR"/>
          </a:p>
        </p:txBody>
      </p:sp>
    </p:spTree>
    <p:extLst>
      <p:ext uri="{BB962C8B-B14F-4D97-AF65-F5344CB8AC3E}">
        <p14:creationId xmlns:p14="http://schemas.microsoft.com/office/powerpoint/2010/main" val="2717036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26F2553-A224-4B59-862D-A5F8938B2F64}" type="datetimeFigureOut">
              <a:rPr lang="fr-FR" smtClean="0"/>
              <a:t>17/06/2022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6E8DB50-0CA7-4D3C-BDB8-C559FF3BC604}" type="slidenum">
              <a:rPr lang="fr-FR" smtClean="0"/>
              <a:t>‹N°›</a:t>
            </a:fld>
            <a:endParaRPr lang="fr-FR"/>
          </a:p>
        </p:txBody>
      </p:sp>
    </p:spTree>
    <p:extLst>
      <p:ext uri="{BB962C8B-B14F-4D97-AF65-F5344CB8AC3E}">
        <p14:creationId xmlns:p14="http://schemas.microsoft.com/office/powerpoint/2010/main" val="3001862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B26F2553-A224-4B59-862D-A5F8938B2F64}" type="datetimeFigureOut">
              <a:rPr lang="fr-FR" smtClean="0"/>
              <a:t>17/06/2022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6E8DB50-0CA7-4D3C-BDB8-C559FF3BC604}" type="slidenum">
              <a:rPr lang="fr-FR" smtClean="0"/>
              <a:t>‹N°›</a:t>
            </a:fld>
            <a:endParaRPr lang="fr-FR"/>
          </a:p>
        </p:txBody>
      </p:sp>
    </p:spTree>
    <p:extLst>
      <p:ext uri="{BB962C8B-B14F-4D97-AF65-F5344CB8AC3E}">
        <p14:creationId xmlns:p14="http://schemas.microsoft.com/office/powerpoint/2010/main" val="2041325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B26F2553-A224-4B59-862D-A5F8938B2F64}" type="datetimeFigureOut">
              <a:rPr lang="fr-FR" smtClean="0"/>
              <a:t>17/06/2022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6E8DB50-0CA7-4D3C-BDB8-C559FF3BC604}" type="slidenum">
              <a:rPr lang="fr-FR" smtClean="0"/>
              <a:t>‹N°›</a:t>
            </a:fld>
            <a:endParaRPr lang="fr-FR"/>
          </a:p>
        </p:txBody>
      </p:sp>
    </p:spTree>
    <p:extLst>
      <p:ext uri="{BB962C8B-B14F-4D97-AF65-F5344CB8AC3E}">
        <p14:creationId xmlns:p14="http://schemas.microsoft.com/office/powerpoint/2010/main" val="3906050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6F2553-A224-4B59-862D-A5F8938B2F64}" type="datetimeFigureOut">
              <a:rPr lang="fr-FR" smtClean="0"/>
              <a:t>17/06/2022</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E8DB50-0CA7-4D3C-BDB8-C559FF3BC604}" type="slidenum">
              <a:rPr lang="fr-FR" smtClean="0"/>
              <a:t>‹N°›</a:t>
            </a:fld>
            <a:endParaRPr lang="fr-FR"/>
          </a:p>
        </p:txBody>
      </p:sp>
    </p:spTree>
    <p:extLst>
      <p:ext uri="{BB962C8B-B14F-4D97-AF65-F5344CB8AC3E}">
        <p14:creationId xmlns:p14="http://schemas.microsoft.com/office/powerpoint/2010/main" val="2116634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4"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jpeg"/><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09F872B9-0D2D-499F-9646-516BE91D749A}"/>
              </a:ext>
            </a:extLst>
          </p:cNvPr>
          <p:cNvPicPr>
            <a:picLocks noChangeAspect="1"/>
          </p:cNvPicPr>
          <p:nvPr/>
        </p:nvPicPr>
        <p:blipFill>
          <a:blip r:embed="rId3"/>
          <a:stretch>
            <a:fillRect/>
          </a:stretch>
        </p:blipFill>
        <p:spPr>
          <a:xfrm>
            <a:off x="10559405" y="0"/>
            <a:ext cx="1632595" cy="1495507"/>
          </a:xfrm>
          <a:prstGeom prst="rect">
            <a:avLst/>
          </a:prstGeom>
        </p:spPr>
      </p:pic>
      <p:pic>
        <p:nvPicPr>
          <p:cNvPr id="5" name="Image 4">
            <a:extLst>
              <a:ext uri="{FF2B5EF4-FFF2-40B4-BE49-F238E27FC236}">
                <a16:creationId xmlns:a16="http://schemas.microsoft.com/office/drawing/2014/main" id="{2A735DE6-7AD4-4C0C-A33D-1991CE6CD9E8}"/>
              </a:ext>
            </a:extLst>
          </p:cNvPr>
          <p:cNvPicPr>
            <a:picLocks noChangeAspect="1"/>
          </p:cNvPicPr>
          <p:nvPr/>
        </p:nvPicPr>
        <p:blipFill>
          <a:blip r:embed="rId4"/>
          <a:stretch>
            <a:fillRect/>
          </a:stretch>
        </p:blipFill>
        <p:spPr>
          <a:xfrm>
            <a:off x="175082" y="129717"/>
            <a:ext cx="1457515" cy="1544100"/>
          </a:xfrm>
          <a:prstGeom prst="rect">
            <a:avLst/>
          </a:prstGeom>
        </p:spPr>
      </p:pic>
      <p:sp>
        <p:nvSpPr>
          <p:cNvPr id="6" name="ZoneTexte 5">
            <a:extLst>
              <a:ext uri="{FF2B5EF4-FFF2-40B4-BE49-F238E27FC236}">
                <a16:creationId xmlns:a16="http://schemas.microsoft.com/office/drawing/2014/main" id="{E5AAB642-5441-436D-AAF3-D6FFA1C61910}"/>
              </a:ext>
            </a:extLst>
          </p:cNvPr>
          <p:cNvSpPr txBox="1"/>
          <p:nvPr/>
        </p:nvSpPr>
        <p:spPr>
          <a:xfrm>
            <a:off x="1854345" y="1580827"/>
            <a:ext cx="8787539" cy="3231654"/>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fr-FR" sz="4400" b="1" dirty="0">
                <a:solidFill>
                  <a:schemeClr val="bg1"/>
                </a:solidFill>
              </a:rPr>
              <a:t>REUNION DES DIRECTEURS DE LA CIRCONSCRIPTION DE TOURNUS</a:t>
            </a:r>
          </a:p>
          <a:p>
            <a:pPr algn="ctr"/>
            <a:endParaRPr lang="fr-FR" sz="4400" b="1" dirty="0">
              <a:solidFill>
                <a:schemeClr val="bg1"/>
              </a:solidFill>
            </a:endParaRPr>
          </a:p>
          <a:p>
            <a:pPr algn="ctr"/>
            <a:r>
              <a:rPr lang="fr-FR" sz="2800" b="1" dirty="0">
                <a:solidFill>
                  <a:schemeClr val="bg1"/>
                </a:solidFill>
              </a:rPr>
              <a:t>Mercredi </a:t>
            </a:r>
            <a:r>
              <a:rPr lang="fr-FR" sz="2800" b="1" dirty="0" smtClean="0">
                <a:solidFill>
                  <a:schemeClr val="bg1"/>
                </a:solidFill>
              </a:rPr>
              <a:t>22  JUIN 2022 </a:t>
            </a:r>
            <a:endParaRPr lang="fr-FR" sz="2800" b="1" dirty="0">
              <a:solidFill>
                <a:schemeClr val="bg1"/>
              </a:solidFill>
            </a:endParaRPr>
          </a:p>
          <a:p>
            <a:pPr algn="ctr"/>
            <a:endParaRPr lang="fr-FR" sz="4400" b="1" dirty="0">
              <a:solidFill>
                <a:schemeClr val="bg1"/>
              </a:solidFill>
            </a:endParaRPr>
          </a:p>
        </p:txBody>
      </p:sp>
    </p:spTree>
    <p:extLst>
      <p:ext uri="{BB962C8B-B14F-4D97-AF65-F5344CB8AC3E}">
        <p14:creationId xmlns:p14="http://schemas.microsoft.com/office/powerpoint/2010/main" val="26894345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4"/>
          </p:nvPr>
        </p:nvSpPr>
        <p:spPr>
          <a:xfrm>
            <a:off x="553818" y="1864797"/>
            <a:ext cx="11280627" cy="2330636"/>
          </a:xfrm>
        </p:spPr>
        <p:txBody>
          <a:bodyPr>
            <a:normAutofit fontScale="92500" lnSpcReduction="20000"/>
          </a:bodyPr>
          <a:lstStyle/>
          <a:p>
            <a:pPr algn="just"/>
            <a:endParaRPr lang="fr-FR" sz="2133" dirty="0"/>
          </a:p>
          <a:p>
            <a:r>
              <a:rPr lang="fr-FR" dirty="0" smtClean="0"/>
              <a:t> Identifier les principaux </a:t>
            </a:r>
            <a:r>
              <a:rPr lang="fr-FR" dirty="0"/>
              <a:t>points forts ressources et </a:t>
            </a:r>
            <a:r>
              <a:rPr lang="fr-FR" dirty="0" smtClean="0"/>
              <a:t>réussites</a:t>
            </a:r>
          </a:p>
          <a:p>
            <a:endParaRPr lang="fr-FR" dirty="0"/>
          </a:p>
          <a:p>
            <a:r>
              <a:rPr lang="fr-FR" dirty="0" smtClean="0"/>
              <a:t>  Identifier les principaux points </a:t>
            </a:r>
            <a:r>
              <a:rPr lang="fr-FR" dirty="0"/>
              <a:t>de vigilance, marges de progrès et </a:t>
            </a:r>
            <a:r>
              <a:rPr lang="fr-FR" dirty="0" smtClean="0"/>
              <a:t>contraintes</a:t>
            </a:r>
          </a:p>
          <a:p>
            <a:endParaRPr lang="fr-FR" dirty="0"/>
          </a:p>
          <a:p>
            <a:pPr algn="just"/>
            <a:r>
              <a:rPr lang="fr-FR" dirty="0" smtClean="0"/>
              <a:t>  </a:t>
            </a:r>
            <a:r>
              <a:rPr lang="fr-FR" dirty="0"/>
              <a:t>Leviers </a:t>
            </a:r>
            <a:r>
              <a:rPr lang="fr-FR" dirty="0" smtClean="0"/>
              <a:t>d’amélioration = Objectifs et actions à mettre en œuvre</a:t>
            </a:r>
            <a:endParaRPr lang="fr-FR" dirty="0"/>
          </a:p>
        </p:txBody>
      </p:sp>
      <p:sp>
        <p:nvSpPr>
          <p:cNvPr id="12" name="Espace réservé du numéro de diapositive 11"/>
          <p:cNvSpPr>
            <a:spLocks noGrp="1"/>
          </p:cNvSpPr>
          <p:nvPr>
            <p:ph type="sldNum" sz="quarter" idx="12"/>
          </p:nvPr>
        </p:nvSpPr>
        <p:spPr/>
        <p:txBody>
          <a:bodyPr/>
          <a:lstStyle/>
          <a:p>
            <a:fld id="{733122C9-A0B9-462F-8757-0847AD287B63}" type="slidenum">
              <a:rPr lang="fr-FR" smtClean="0"/>
              <a:pPr/>
              <a:t>10</a:t>
            </a:fld>
            <a:endParaRPr lang="fr-FR" dirty="0"/>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640" y="5332151"/>
            <a:ext cx="1626156" cy="1525732"/>
          </a:xfrm>
          <a:prstGeom prst="rect">
            <a:avLst/>
          </a:prstGeom>
        </p:spPr>
      </p:pic>
      <p:sp>
        <p:nvSpPr>
          <p:cNvPr id="2" name="ZoneTexte 1"/>
          <p:cNvSpPr txBox="1"/>
          <p:nvPr/>
        </p:nvSpPr>
        <p:spPr>
          <a:xfrm>
            <a:off x="220537" y="1264632"/>
            <a:ext cx="11393714" cy="523220"/>
          </a:xfrm>
          <a:prstGeom prst="rect">
            <a:avLst/>
          </a:prstGeom>
          <a:noFill/>
        </p:spPr>
        <p:txBody>
          <a:bodyPr wrap="square" rtlCol="0">
            <a:spAutoFit/>
          </a:bodyPr>
          <a:lstStyle/>
          <a:p>
            <a:pPr algn="ctr"/>
            <a:r>
              <a:rPr lang="fr-FR" sz="2800" dirty="0"/>
              <a:t> </a:t>
            </a:r>
            <a:endParaRPr lang="fr-FR" sz="3600" dirty="0"/>
          </a:p>
        </p:txBody>
      </p:sp>
      <p:pic>
        <p:nvPicPr>
          <p:cNvPr id="6" name="Image 5">
            <a:extLst>
              <a:ext uri="{FF2B5EF4-FFF2-40B4-BE49-F238E27FC236}">
                <a16:creationId xmlns:a16="http://schemas.microsoft.com/office/drawing/2014/main" id="{2A735DE6-7AD4-4C0C-A33D-1991CE6CD9E8}"/>
              </a:ext>
            </a:extLst>
          </p:cNvPr>
          <p:cNvPicPr>
            <a:picLocks noChangeAspect="1"/>
          </p:cNvPicPr>
          <p:nvPr/>
        </p:nvPicPr>
        <p:blipFill>
          <a:blip r:embed="rId3"/>
          <a:stretch>
            <a:fillRect/>
          </a:stretch>
        </p:blipFill>
        <p:spPr>
          <a:xfrm>
            <a:off x="10843704" y="146048"/>
            <a:ext cx="1213315" cy="1285393"/>
          </a:xfrm>
          <a:prstGeom prst="rect">
            <a:avLst/>
          </a:prstGeom>
        </p:spPr>
      </p:pic>
      <p:sp>
        <p:nvSpPr>
          <p:cNvPr id="7" name="ZoneTexte 6">
            <a:extLst>
              <a:ext uri="{FF2B5EF4-FFF2-40B4-BE49-F238E27FC236}">
                <a16:creationId xmlns:a16="http://schemas.microsoft.com/office/drawing/2014/main" id="{E5AAB642-5441-436D-AAF3-D6FFA1C61910}"/>
              </a:ext>
            </a:extLst>
          </p:cNvPr>
          <p:cNvSpPr txBox="1"/>
          <p:nvPr/>
        </p:nvSpPr>
        <p:spPr>
          <a:xfrm>
            <a:off x="888274" y="316903"/>
            <a:ext cx="9287693" cy="954107"/>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fr-FR" sz="2800" dirty="0" smtClean="0">
                <a:solidFill>
                  <a:schemeClr val="bg1"/>
                </a:solidFill>
              </a:rPr>
              <a:t>3</a:t>
            </a:r>
            <a:r>
              <a:rPr lang="fr-FR" sz="2800" baseline="30000" dirty="0" smtClean="0">
                <a:solidFill>
                  <a:schemeClr val="bg1"/>
                </a:solidFill>
              </a:rPr>
              <a:t>E</a:t>
            </a:r>
            <a:r>
              <a:rPr lang="fr-FR" sz="2800" dirty="0" smtClean="0">
                <a:solidFill>
                  <a:schemeClr val="bg1"/>
                </a:solidFill>
              </a:rPr>
              <a:t> PARTIE : SYNTHÈSE GÉNÉRALE D’APPRÉCIATION SUR L’ÉCOLE DANS SON ENSEMBLE</a:t>
            </a:r>
            <a:endParaRPr lang="fr-FR" sz="2800" dirty="0">
              <a:solidFill>
                <a:schemeClr val="bg1"/>
              </a:solidFill>
            </a:endParaRPr>
          </a:p>
        </p:txBody>
      </p:sp>
    </p:spTree>
    <p:extLst>
      <p:ext uri="{BB962C8B-B14F-4D97-AF65-F5344CB8AC3E}">
        <p14:creationId xmlns:p14="http://schemas.microsoft.com/office/powerpoint/2010/main" val="2476896979"/>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48771" y="1268244"/>
            <a:ext cx="11393714" cy="523220"/>
          </a:xfrm>
          <a:prstGeom prst="rect">
            <a:avLst/>
          </a:prstGeom>
          <a:noFill/>
        </p:spPr>
        <p:txBody>
          <a:bodyPr wrap="square" rtlCol="0">
            <a:spAutoFit/>
          </a:bodyPr>
          <a:lstStyle/>
          <a:p>
            <a:pPr algn="ctr"/>
            <a:r>
              <a:rPr lang="fr-FR" sz="2800" dirty="0"/>
              <a:t> </a:t>
            </a:r>
            <a:endParaRPr lang="fr-FR" sz="3600" dirty="0" smtClean="0"/>
          </a:p>
        </p:txBody>
      </p:sp>
      <p:sp>
        <p:nvSpPr>
          <p:cNvPr id="3" name="Espace réservé du contenu 2"/>
          <p:cNvSpPr txBox="1">
            <a:spLocks/>
          </p:cNvSpPr>
          <p:nvPr/>
        </p:nvSpPr>
        <p:spPr bwMode="gray">
          <a:xfrm>
            <a:off x="359230" y="1952801"/>
            <a:ext cx="10335984" cy="853891"/>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endParaRPr lang="fr-FR" sz="1600" dirty="0" smtClean="0"/>
          </a:p>
          <a:p>
            <a:pPr algn="just"/>
            <a:r>
              <a:rPr lang="fr-FR" sz="3000" dirty="0" smtClean="0"/>
              <a:t>Il s’agit de la synthèse de la partie précédente sous forme de tableau :</a:t>
            </a:r>
          </a:p>
          <a:p>
            <a:endParaRPr lang="fr-FR" sz="1600" dirty="0" smtClean="0"/>
          </a:p>
        </p:txBody>
      </p:sp>
      <p:pic>
        <p:nvPicPr>
          <p:cNvPr id="4" name="Image 3" descr="Capture d'écran 2020-09-15 15.14.32.png"/>
          <p:cNvPicPr>
            <a:picLocks noChangeAspect="1"/>
          </p:cNvPicPr>
          <p:nvPr/>
        </p:nvPicPr>
        <p:blipFill>
          <a:blip r:embed="rId2"/>
          <a:stretch>
            <a:fillRect/>
          </a:stretch>
        </p:blipFill>
        <p:spPr>
          <a:xfrm>
            <a:off x="758383" y="3184071"/>
            <a:ext cx="9936831" cy="2759529"/>
          </a:xfrm>
          <a:prstGeom prst="rect">
            <a:avLst/>
          </a:prstGeom>
        </p:spPr>
      </p:pic>
      <p:pic>
        <p:nvPicPr>
          <p:cNvPr id="5" name="Image 4">
            <a:extLst>
              <a:ext uri="{FF2B5EF4-FFF2-40B4-BE49-F238E27FC236}">
                <a16:creationId xmlns:a16="http://schemas.microsoft.com/office/drawing/2014/main" id="{2A735DE6-7AD4-4C0C-A33D-1991CE6CD9E8}"/>
              </a:ext>
            </a:extLst>
          </p:cNvPr>
          <p:cNvPicPr>
            <a:picLocks noChangeAspect="1"/>
          </p:cNvPicPr>
          <p:nvPr/>
        </p:nvPicPr>
        <p:blipFill>
          <a:blip r:embed="rId3"/>
          <a:stretch>
            <a:fillRect/>
          </a:stretch>
        </p:blipFill>
        <p:spPr>
          <a:xfrm>
            <a:off x="10695214" y="146049"/>
            <a:ext cx="1361805" cy="1442704"/>
          </a:xfrm>
          <a:prstGeom prst="rect">
            <a:avLst/>
          </a:prstGeom>
        </p:spPr>
      </p:pic>
      <p:sp>
        <p:nvSpPr>
          <p:cNvPr id="6" name="ZoneTexte 5">
            <a:extLst>
              <a:ext uri="{FF2B5EF4-FFF2-40B4-BE49-F238E27FC236}">
                <a16:creationId xmlns:a16="http://schemas.microsoft.com/office/drawing/2014/main" id="{E5AAB642-5441-436D-AAF3-D6FFA1C61910}"/>
              </a:ext>
            </a:extLst>
          </p:cNvPr>
          <p:cNvSpPr txBox="1"/>
          <p:nvPr/>
        </p:nvSpPr>
        <p:spPr>
          <a:xfrm>
            <a:off x="888274" y="316903"/>
            <a:ext cx="9287693" cy="954107"/>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fr-FR" sz="2800" dirty="0" smtClean="0">
                <a:solidFill>
                  <a:schemeClr val="bg1"/>
                </a:solidFill>
              </a:rPr>
              <a:t>4</a:t>
            </a:r>
            <a:r>
              <a:rPr lang="fr-FR" sz="2800" baseline="30000" dirty="0" smtClean="0">
                <a:solidFill>
                  <a:schemeClr val="bg1"/>
                </a:solidFill>
              </a:rPr>
              <a:t>E</a:t>
            </a:r>
            <a:r>
              <a:rPr lang="fr-FR" sz="2800" dirty="0" smtClean="0">
                <a:solidFill>
                  <a:schemeClr val="bg1"/>
                </a:solidFill>
              </a:rPr>
              <a:t> PARTIE : ORIENTATIONS STRATÉGIQUES PRÉCONISÉES, PLAN D’ACTIONS ET PLAN DE FORMATION ASSOCIÉ</a:t>
            </a:r>
            <a:endParaRPr lang="fr-FR" sz="2800" dirty="0">
              <a:solidFill>
                <a:schemeClr val="bg1"/>
              </a:solidFill>
            </a:endParaRPr>
          </a:p>
        </p:txBody>
      </p:sp>
    </p:spTree>
    <p:extLst>
      <p:ext uri="{BB962C8B-B14F-4D97-AF65-F5344CB8AC3E}">
        <p14:creationId xmlns:p14="http://schemas.microsoft.com/office/powerpoint/2010/main" val="281622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763231" y="3318523"/>
            <a:ext cx="3331028" cy="369332"/>
          </a:xfrm>
          <a:prstGeom prst="rect">
            <a:avLst/>
          </a:prstGeom>
          <a:noFill/>
        </p:spPr>
        <p:txBody>
          <a:bodyPr wrap="square" rtlCol="0">
            <a:spAutoFit/>
          </a:bodyPr>
          <a:lstStyle/>
          <a:p>
            <a:r>
              <a:rPr lang="fr-FR" dirty="0" smtClean="0"/>
              <a:t>1 Groupe enseignants</a:t>
            </a:r>
            <a:endParaRPr lang="fr-FR" dirty="0"/>
          </a:p>
        </p:txBody>
      </p:sp>
      <p:sp>
        <p:nvSpPr>
          <p:cNvPr id="4" name="ZoneTexte 3"/>
          <p:cNvSpPr txBox="1"/>
          <p:nvPr/>
        </p:nvSpPr>
        <p:spPr>
          <a:xfrm>
            <a:off x="763231" y="3978585"/>
            <a:ext cx="3331028" cy="369332"/>
          </a:xfrm>
          <a:prstGeom prst="rect">
            <a:avLst/>
          </a:prstGeom>
          <a:noFill/>
        </p:spPr>
        <p:txBody>
          <a:bodyPr wrap="square" rtlCol="0">
            <a:spAutoFit/>
          </a:bodyPr>
          <a:lstStyle/>
          <a:p>
            <a:r>
              <a:rPr lang="fr-FR" dirty="0" smtClean="0"/>
              <a:t>1 Groupe élus</a:t>
            </a:r>
            <a:endParaRPr lang="fr-FR" dirty="0"/>
          </a:p>
        </p:txBody>
      </p:sp>
      <p:sp>
        <p:nvSpPr>
          <p:cNvPr id="5" name="ZoneTexte 4"/>
          <p:cNvSpPr txBox="1"/>
          <p:nvPr/>
        </p:nvSpPr>
        <p:spPr>
          <a:xfrm>
            <a:off x="763231" y="4740587"/>
            <a:ext cx="3331028" cy="369332"/>
          </a:xfrm>
          <a:prstGeom prst="rect">
            <a:avLst/>
          </a:prstGeom>
          <a:noFill/>
        </p:spPr>
        <p:txBody>
          <a:bodyPr wrap="square" rtlCol="0">
            <a:spAutoFit/>
          </a:bodyPr>
          <a:lstStyle/>
          <a:p>
            <a:r>
              <a:rPr lang="fr-FR" dirty="0" smtClean="0"/>
              <a:t>1 Groupe parents</a:t>
            </a:r>
            <a:endParaRPr lang="fr-FR" dirty="0"/>
          </a:p>
        </p:txBody>
      </p:sp>
      <p:sp>
        <p:nvSpPr>
          <p:cNvPr id="6" name="ZoneTexte 5"/>
          <p:cNvSpPr txBox="1"/>
          <p:nvPr/>
        </p:nvSpPr>
        <p:spPr>
          <a:xfrm>
            <a:off x="763231" y="5440759"/>
            <a:ext cx="3331028" cy="369332"/>
          </a:xfrm>
          <a:prstGeom prst="rect">
            <a:avLst/>
          </a:prstGeom>
          <a:noFill/>
        </p:spPr>
        <p:txBody>
          <a:bodyPr wrap="square" rtlCol="0">
            <a:spAutoFit/>
          </a:bodyPr>
          <a:lstStyle/>
          <a:p>
            <a:r>
              <a:rPr lang="fr-FR" dirty="0" smtClean="0"/>
              <a:t>1 Groupe personnels périscolaire</a:t>
            </a:r>
            <a:endParaRPr lang="fr-FR" dirty="0"/>
          </a:p>
        </p:txBody>
      </p:sp>
      <p:cxnSp>
        <p:nvCxnSpPr>
          <p:cNvPr id="9" name="Connecteur droit avec flèche 8"/>
          <p:cNvCxnSpPr/>
          <p:nvPr/>
        </p:nvCxnSpPr>
        <p:spPr>
          <a:xfrm flipH="1">
            <a:off x="7866740" y="2676858"/>
            <a:ext cx="19960" cy="6416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4965700" y="3501767"/>
            <a:ext cx="6629400" cy="1938992"/>
          </a:xfrm>
          <a:prstGeom prst="rect">
            <a:avLst/>
          </a:prstGeom>
        </p:spPr>
        <p:txBody>
          <a:bodyPr wrap="square">
            <a:spAutoFit/>
          </a:bodyPr>
          <a:lstStyle/>
          <a:p>
            <a:r>
              <a:rPr lang="fr-FR" sz="2400" dirty="0" smtClean="0"/>
              <a:t>Rédaction pour chaque domaine  </a:t>
            </a:r>
          </a:p>
          <a:p>
            <a:r>
              <a:rPr lang="fr-FR" sz="2400" dirty="0" smtClean="0"/>
              <a:t>	- Points forts, </a:t>
            </a:r>
            <a:r>
              <a:rPr lang="fr-FR" sz="2400" dirty="0"/>
              <a:t>ressources et réussites</a:t>
            </a:r>
          </a:p>
          <a:p>
            <a:r>
              <a:rPr lang="fr-FR" sz="2400" dirty="0" smtClean="0"/>
              <a:t>	- Points </a:t>
            </a:r>
            <a:r>
              <a:rPr lang="fr-FR" sz="2400" dirty="0"/>
              <a:t>de vigilance, marges de progrès et </a:t>
            </a:r>
            <a:r>
              <a:rPr lang="fr-FR" sz="2400" dirty="0" smtClean="0"/>
              <a:t> 	 	contraintes</a:t>
            </a:r>
          </a:p>
          <a:p>
            <a:r>
              <a:rPr lang="fr-FR" sz="2400" dirty="0" smtClean="0"/>
              <a:t>	- Objectifs et actions à développer</a:t>
            </a:r>
            <a:endParaRPr lang="fr-FR" sz="2400" dirty="0"/>
          </a:p>
        </p:txBody>
      </p:sp>
      <p:pic>
        <p:nvPicPr>
          <p:cNvPr id="10" name="Image 9">
            <a:extLst>
              <a:ext uri="{FF2B5EF4-FFF2-40B4-BE49-F238E27FC236}">
                <a16:creationId xmlns:a16="http://schemas.microsoft.com/office/drawing/2014/main" id="{2A735DE6-7AD4-4C0C-A33D-1991CE6CD9E8}"/>
              </a:ext>
            </a:extLst>
          </p:cNvPr>
          <p:cNvPicPr>
            <a:picLocks noChangeAspect="1"/>
          </p:cNvPicPr>
          <p:nvPr/>
        </p:nvPicPr>
        <p:blipFill>
          <a:blip r:embed="rId2"/>
          <a:stretch>
            <a:fillRect/>
          </a:stretch>
        </p:blipFill>
        <p:spPr>
          <a:xfrm>
            <a:off x="10793185" y="146049"/>
            <a:ext cx="1263833" cy="1338912"/>
          </a:xfrm>
          <a:prstGeom prst="rect">
            <a:avLst/>
          </a:prstGeom>
        </p:spPr>
      </p:pic>
      <p:sp>
        <p:nvSpPr>
          <p:cNvPr id="11" name="Parchemin horizontal 10"/>
          <p:cNvSpPr/>
          <p:nvPr/>
        </p:nvSpPr>
        <p:spPr>
          <a:xfrm rot="20564122">
            <a:off x="212948" y="789540"/>
            <a:ext cx="4156858" cy="938481"/>
          </a:xfrm>
          <a:prstGeom prst="horizontalScroll">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a:t>A VOTRE TOUR ! </a:t>
            </a:r>
            <a:endParaRPr lang="fr-FR" sz="2800" dirty="0"/>
          </a:p>
        </p:txBody>
      </p:sp>
      <p:sp>
        <p:nvSpPr>
          <p:cNvPr id="13" name="ZoneTexte 12">
            <a:extLst>
              <a:ext uri="{FF2B5EF4-FFF2-40B4-BE49-F238E27FC236}">
                <a16:creationId xmlns:a16="http://schemas.microsoft.com/office/drawing/2014/main" id="{E5AAB642-5441-436D-AAF3-D6FFA1C61910}"/>
              </a:ext>
            </a:extLst>
          </p:cNvPr>
          <p:cNvSpPr txBox="1"/>
          <p:nvPr/>
        </p:nvSpPr>
        <p:spPr>
          <a:xfrm>
            <a:off x="3739243" y="1540044"/>
            <a:ext cx="7607571" cy="1384995"/>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fr-FR" sz="2800" dirty="0">
                <a:solidFill>
                  <a:schemeClr val="bg1"/>
                </a:solidFill>
              </a:rPr>
              <a:t>RECUEIL DES AVIS DE L’ENSEMBLE DE LA COMMUNAUTE EDUCATIVE SOUS FORME DE WORLD CAFE </a:t>
            </a:r>
            <a:endParaRPr lang="fr-FR" sz="2800" dirty="0">
              <a:solidFill>
                <a:schemeClr val="bg1"/>
              </a:solidFill>
            </a:endParaRPr>
          </a:p>
        </p:txBody>
      </p:sp>
    </p:spTree>
    <p:extLst>
      <p:ext uri="{BB962C8B-B14F-4D97-AF65-F5344CB8AC3E}">
        <p14:creationId xmlns:p14="http://schemas.microsoft.com/office/powerpoint/2010/main" val="126981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rotWithShape="1">
          <a:blip r:embed="rId2"/>
          <a:srcRect l="-1679" t="744" r="2268" b="1"/>
          <a:stretch/>
        </p:blipFill>
        <p:spPr>
          <a:xfrm>
            <a:off x="1020815" y="1361508"/>
            <a:ext cx="3754384" cy="5229534"/>
          </a:xfrm>
          <a:prstGeom prst="rect">
            <a:avLst/>
          </a:prstGeom>
          <a:ln>
            <a:solidFill>
              <a:schemeClr val="tx1"/>
            </a:solidFill>
          </a:ln>
        </p:spPr>
      </p:pic>
      <p:sp>
        <p:nvSpPr>
          <p:cNvPr id="4" name="Flèche droite 3"/>
          <p:cNvSpPr/>
          <p:nvPr/>
        </p:nvSpPr>
        <p:spPr>
          <a:xfrm>
            <a:off x="4982222" y="3082307"/>
            <a:ext cx="1731818" cy="575294"/>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6" name="Image 5"/>
          <p:cNvPicPr>
            <a:picLocks noChangeAspect="1"/>
          </p:cNvPicPr>
          <p:nvPr/>
        </p:nvPicPr>
        <p:blipFill>
          <a:blip r:embed="rId3"/>
          <a:stretch>
            <a:fillRect/>
          </a:stretch>
        </p:blipFill>
        <p:spPr>
          <a:xfrm>
            <a:off x="6921063" y="1361508"/>
            <a:ext cx="3625373" cy="5355914"/>
          </a:xfrm>
          <a:prstGeom prst="rect">
            <a:avLst/>
          </a:prstGeom>
          <a:ln>
            <a:solidFill>
              <a:schemeClr val="tx1"/>
            </a:solidFill>
          </a:ln>
        </p:spPr>
      </p:pic>
      <p:pic>
        <p:nvPicPr>
          <p:cNvPr id="7" name="Image 6">
            <a:extLst>
              <a:ext uri="{FF2B5EF4-FFF2-40B4-BE49-F238E27FC236}">
                <a16:creationId xmlns:a16="http://schemas.microsoft.com/office/drawing/2014/main" id="{2A735DE6-7AD4-4C0C-A33D-1991CE6CD9E8}"/>
              </a:ext>
            </a:extLst>
          </p:cNvPr>
          <p:cNvPicPr>
            <a:picLocks noChangeAspect="1"/>
          </p:cNvPicPr>
          <p:nvPr/>
        </p:nvPicPr>
        <p:blipFill>
          <a:blip r:embed="rId4"/>
          <a:stretch>
            <a:fillRect/>
          </a:stretch>
        </p:blipFill>
        <p:spPr>
          <a:xfrm>
            <a:off x="175082" y="129717"/>
            <a:ext cx="1092015" cy="1156887"/>
          </a:xfrm>
          <a:prstGeom prst="rect">
            <a:avLst/>
          </a:prstGeom>
        </p:spPr>
      </p:pic>
      <p:sp>
        <p:nvSpPr>
          <p:cNvPr id="8" name="ZoneTexte 7">
            <a:extLst>
              <a:ext uri="{FF2B5EF4-FFF2-40B4-BE49-F238E27FC236}">
                <a16:creationId xmlns:a16="http://schemas.microsoft.com/office/drawing/2014/main" id="{E5AAB642-5441-436D-AAF3-D6FFA1C61910}"/>
              </a:ext>
            </a:extLst>
          </p:cNvPr>
          <p:cNvSpPr txBox="1"/>
          <p:nvPr/>
        </p:nvSpPr>
        <p:spPr>
          <a:xfrm>
            <a:off x="2111593" y="129717"/>
            <a:ext cx="7803115" cy="830997"/>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fr-FR" sz="2400" dirty="0">
                <a:solidFill>
                  <a:schemeClr val="bg1"/>
                </a:solidFill>
              </a:rPr>
              <a:t>MODALITES D’ORGANISATION POUR LA REDACTION DU PROJET D’ECOLE 2022 / RAPPORT </a:t>
            </a:r>
            <a:r>
              <a:rPr lang="fr-FR" sz="2400" dirty="0" smtClean="0">
                <a:solidFill>
                  <a:schemeClr val="bg1"/>
                </a:solidFill>
              </a:rPr>
              <a:t>D’AUTO-EVALUATION</a:t>
            </a:r>
            <a:endParaRPr lang="fr-FR" sz="2400" dirty="0">
              <a:solidFill>
                <a:schemeClr val="bg1"/>
              </a:solidFill>
            </a:endParaRPr>
          </a:p>
        </p:txBody>
      </p:sp>
    </p:spTree>
    <p:extLst>
      <p:ext uri="{BB962C8B-B14F-4D97-AF65-F5344CB8AC3E}">
        <p14:creationId xmlns:p14="http://schemas.microsoft.com/office/powerpoint/2010/main" val="2212165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e 10"/>
          <p:cNvGrpSpPr/>
          <p:nvPr/>
        </p:nvGrpSpPr>
        <p:grpSpPr>
          <a:xfrm>
            <a:off x="277656" y="263614"/>
            <a:ext cx="11921600" cy="6493328"/>
            <a:chOff x="270400" y="146049"/>
            <a:chExt cx="11921600" cy="6493328"/>
          </a:xfrm>
        </p:grpSpPr>
        <p:pic>
          <p:nvPicPr>
            <p:cNvPr id="2" name="Image 1"/>
            <p:cNvPicPr>
              <a:picLocks noChangeAspect="1"/>
            </p:cNvPicPr>
            <p:nvPr/>
          </p:nvPicPr>
          <p:blipFill>
            <a:blip r:embed="rId2"/>
            <a:stretch>
              <a:fillRect/>
            </a:stretch>
          </p:blipFill>
          <p:spPr>
            <a:xfrm>
              <a:off x="5154398" y="146049"/>
              <a:ext cx="7037602" cy="6493328"/>
            </a:xfrm>
            <a:prstGeom prst="rect">
              <a:avLst/>
            </a:prstGeom>
          </p:spPr>
        </p:pic>
        <p:pic>
          <p:nvPicPr>
            <p:cNvPr id="3" name="Image 2"/>
            <p:cNvPicPr>
              <a:picLocks noChangeAspect="1"/>
            </p:cNvPicPr>
            <p:nvPr/>
          </p:nvPicPr>
          <p:blipFill>
            <a:blip r:embed="rId3"/>
            <a:stretch>
              <a:fillRect/>
            </a:stretch>
          </p:blipFill>
          <p:spPr>
            <a:xfrm>
              <a:off x="270400" y="968285"/>
              <a:ext cx="5468113" cy="4544059"/>
            </a:xfrm>
            <a:prstGeom prst="rect">
              <a:avLst/>
            </a:prstGeom>
          </p:spPr>
        </p:pic>
        <p:sp>
          <p:nvSpPr>
            <p:cNvPr id="4" name="Flèche courbée vers la gauche 3"/>
            <p:cNvSpPr/>
            <p:nvPr/>
          </p:nvSpPr>
          <p:spPr>
            <a:xfrm rot="15762016">
              <a:off x="5851651" y="1085940"/>
              <a:ext cx="329039" cy="2225948"/>
            </a:xfrm>
            <a:prstGeom prst="curvedLeftArrow">
              <a:avLst/>
            </a:prstGeom>
            <a:solidFill>
              <a:srgbClr val="92D05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 name="Flèche courbée vers la gauche 4"/>
            <p:cNvSpPr/>
            <p:nvPr/>
          </p:nvSpPr>
          <p:spPr>
            <a:xfrm rot="15762016">
              <a:off x="5880677" y="2124701"/>
              <a:ext cx="329039" cy="2225948"/>
            </a:xfrm>
            <a:prstGeom prst="curvedLeftArrow">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6" name="Flèche courbée vers la gauche 5"/>
            <p:cNvSpPr/>
            <p:nvPr/>
          </p:nvSpPr>
          <p:spPr>
            <a:xfrm rot="15762016">
              <a:off x="6004051" y="2806453"/>
              <a:ext cx="329039" cy="2225948"/>
            </a:xfrm>
            <a:prstGeom prst="curvedLeftArrow">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7" name="Flèche courbée vers la gauche 6"/>
            <p:cNvSpPr/>
            <p:nvPr/>
          </p:nvSpPr>
          <p:spPr>
            <a:xfrm rot="15762016">
              <a:off x="5929594" y="3560756"/>
              <a:ext cx="329039" cy="2225948"/>
            </a:xfrm>
            <a:prstGeom prst="curvedLeftArrow">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grpSp>
      <p:sp>
        <p:nvSpPr>
          <p:cNvPr id="9" name="ZoneTexte 8">
            <a:extLst>
              <a:ext uri="{FF2B5EF4-FFF2-40B4-BE49-F238E27FC236}">
                <a16:creationId xmlns:a16="http://schemas.microsoft.com/office/drawing/2014/main" id="{E5AAB642-5441-436D-AAF3-D6FFA1C61910}"/>
              </a:ext>
            </a:extLst>
          </p:cNvPr>
          <p:cNvSpPr txBox="1"/>
          <p:nvPr/>
        </p:nvSpPr>
        <p:spPr>
          <a:xfrm>
            <a:off x="168799" y="148407"/>
            <a:ext cx="5291475" cy="830997"/>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fr-FR" sz="2400" dirty="0" smtClean="0">
                <a:solidFill>
                  <a:schemeClr val="bg1"/>
                </a:solidFill>
              </a:rPr>
              <a:t>PROJET D’ECOLE  et RAPPORT D’AUTO-EVALUATION : DES POINTS COMMUNS</a:t>
            </a:r>
            <a:endParaRPr lang="fr-FR" sz="2400" dirty="0">
              <a:solidFill>
                <a:schemeClr val="bg1"/>
              </a:solidFill>
            </a:endParaRPr>
          </a:p>
        </p:txBody>
      </p:sp>
      <p:pic>
        <p:nvPicPr>
          <p:cNvPr id="10" name="Image 9">
            <a:extLst>
              <a:ext uri="{FF2B5EF4-FFF2-40B4-BE49-F238E27FC236}">
                <a16:creationId xmlns:a16="http://schemas.microsoft.com/office/drawing/2014/main" id="{2A735DE6-7AD4-4C0C-A33D-1991CE6CD9E8}"/>
              </a:ext>
            </a:extLst>
          </p:cNvPr>
          <p:cNvPicPr>
            <a:picLocks noChangeAspect="1"/>
          </p:cNvPicPr>
          <p:nvPr/>
        </p:nvPicPr>
        <p:blipFill>
          <a:blip r:embed="rId4"/>
          <a:stretch>
            <a:fillRect/>
          </a:stretch>
        </p:blipFill>
        <p:spPr>
          <a:xfrm>
            <a:off x="11171483" y="146049"/>
            <a:ext cx="885536" cy="938142"/>
          </a:xfrm>
          <a:prstGeom prst="rect">
            <a:avLst/>
          </a:prstGeom>
        </p:spPr>
      </p:pic>
    </p:spTree>
    <p:extLst>
      <p:ext uri="{BB962C8B-B14F-4D97-AF65-F5344CB8AC3E}">
        <p14:creationId xmlns:p14="http://schemas.microsoft.com/office/powerpoint/2010/main" val="2435236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4"/>
          </p:nvPr>
        </p:nvSpPr>
        <p:spPr>
          <a:xfrm>
            <a:off x="561703" y="1632857"/>
            <a:ext cx="11630297" cy="3628687"/>
          </a:xfrm>
        </p:spPr>
        <p:txBody>
          <a:bodyPr>
            <a:normAutofit/>
          </a:bodyPr>
          <a:lstStyle/>
          <a:p>
            <a:pPr marL="0" indent="0">
              <a:buNone/>
            </a:pPr>
            <a:r>
              <a:rPr lang="fr-FR" sz="2000" b="1" dirty="0"/>
              <a:t>Quelles données ?</a:t>
            </a:r>
          </a:p>
          <a:p>
            <a:pPr>
              <a:buFont typeface="Arial" pitchFamily="34" charset="0"/>
              <a:buChar char="•"/>
            </a:pPr>
            <a:r>
              <a:rPr lang="fr-FR" sz="2000" dirty="0"/>
              <a:t> </a:t>
            </a:r>
            <a:r>
              <a:rPr lang="fr-FR" sz="2000" b="1" dirty="0"/>
              <a:t>des données quantitatives </a:t>
            </a:r>
            <a:r>
              <a:rPr lang="fr-FR" sz="2000" dirty="0"/>
              <a:t>:</a:t>
            </a:r>
          </a:p>
          <a:p>
            <a:pPr lvl="2"/>
            <a:r>
              <a:rPr lang="fr-FR" dirty="0"/>
              <a:t> un portrait de l’école fourni par les services statistiques </a:t>
            </a:r>
            <a:r>
              <a:rPr lang="fr-FR" dirty="0" smtClean="0"/>
              <a:t>académiques pour les écoles évaluées</a:t>
            </a:r>
            <a:endParaRPr lang="fr-FR" dirty="0"/>
          </a:p>
          <a:p>
            <a:pPr lvl="2"/>
            <a:r>
              <a:rPr lang="fr-FR" dirty="0"/>
              <a:t> les résultats des évaluations nationales</a:t>
            </a:r>
          </a:p>
          <a:p>
            <a:pPr lvl="2"/>
            <a:r>
              <a:rPr lang="fr-FR" dirty="0"/>
              <a:t>APAE 1</a:t>
            </a:r>
            <a:r>
              <a:rPr lang="fr-FR" baseline="30000" dirty="0"/>
              <a:t>er</a:t>
            </a:r>
            <a:r>
              <a:rPr lang="fr-FR" dirty="0"/>
              <a:t> </a:t>
            </a:r>
            <a:r>
              <a:rPr lang="fr-FR" dirty="0" smtClean="0"/>
              <a:t>degré</a:t>
            </a:r>
          </a:p>
          <a:p>
            <a:pPr lvl="2"/>
            <a:endParaRPr lang="fr-FR" dirty="0"/>
          </a:p>
          <a:p>
            <a:pPr>
              <a:buFont typeface="Arial" pitchFamily="34" charset="0"/>
              <a:buChar char="•"/>
            </a:pPr>
            <a:r>
              <a:rPr lang="fr-FR" sz="2000" dirty="0"/>
              <a:t> </a:t>
            </a:r>
            <a:r>
              <a:rPr lang="fr-FR" sz="2000" b="1" dirty="0"/>
              <a:t>des données qualitatives </a:t>
            </a:r>
            <a:r>
              <a:rPr lang="fr-FR" sz="2000" dirty="0"/>
              <a:t>:</a:t>
            </a:r>
          </a:p>
          <a:p>
            <a:pPr lvl="2"/>
            <a:r>
              <a:rPr lang="fr-FR" dirty="0" smtClean="0"/>
              <a:t>les </a:t>
            </a:r>
            <a:r>
              <a:rPr lang="fr-FR" dirty="0"/>
              <a:t>projets pédagogiques</a:t>
            </a:r>
          </a:p>
          <a:p>
            <a:pPr lvl="2"/>
            <a:r>
              <a:rPr lang="fr-FR" dirty="0"/>
              <a:t> le point de vue des parties prenantes (questionnaires en ligne pour les parents, entretiens avec les </a:t>
            </a:r>
            <a:r>
              <a:rPr lang="fr-FR" dirty="0" smtClean="0"/>
              <a:t>élèves, groupes de travail avec les acteurs de la communauté éducative)</a:t>
            </a:r>
            <a:endParaRPr lang="fr-FR" dirty="0"/>
          </a:p>
        </p:txBody>
      </p:sp>
      <p:sp>
        <p:nvSpPr>
          <p:cNvPr id="12" name="Espace réservé du numéro de diapositive 11"/>
          <p:cNvSpPr>
            <a:spLocks noGrp="1"/>
          </p:cNvSpPr>
          <p:nvPr>
            <p:ph type="sldNum" sz="quarter" idx="12"/>
          </p:nvPr>
        </p:nvSpPr>
        <p:spPr/>
        <p:txBody>
          <a:bodyPr/>
          <a:lstStyle/>
          <a:p>
            <a:fld id="{733122C9-A0B9-462F-8757-0847AD287B63}" type="slidenum">
              <a:rPr lang="fr-FR" smtClean="0"/>
              <a:pPr/>
              <a:t>4</a:t>
            </a:fld>
            <a:endParaRPr lang="fr-FR" dirty="0"/>
          </a:p>
        </p:txBody>
      </p:sp>
      <p:sp>
        <p:nvSpPr>
          <p:cNvPr id="7" name="ZoneTexte 6">
            <a:extLst>
              <a:ext uri="{FF2B5EF4-FFF2-40B4-BE49-F238E27FC236}">
                <a16:creationId xmlns:a16="http://schemas.microsoft.com/office/drawing/2014/main" id="{E5AAB642-5441-436D-AAF3-D6FFA1C61910}"/>
              </a:ext>
            </a:extLst>
          </p:cNvPr>
          <p:cNvSpPr txBox="1"/>
          <p:nvPr/>
        </p:nvSpPr>
        <p:spPr>
          <a:xfrm>
            <a:off x="2962857" y="574255"/>
            <a:ext cx="6782035" cy="523220"/>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fr-FR" sz="2800" dirty="0" smtClean="0">
                <a:solidFill>
                  <a:schemeClr val="bg1"/>
                </a:solidFill>
              </a:rPr>
              <a:t>RECUEILLIR DES DONNÉES</a:t>
            </a:r>
            <a:endParaRPr lang="fr-FR" sz="2800" dirty="0">
              <a:solidFill>
                <a:schemeClr val="bg1"/>
              </a:solidFill>
            </a:endParaRPr>
          </a:p>
        </p:txBody>
      </p:sp>
      <p:pic>
        <p:nvPicPr>
          <p:cNvPr id="8" name="Image 7">
            <a:extLst>
              <a:ext uri="{FF2B5EF4-FFF2-40B4-BE49-F238E27FC236}">
                <a16:creationId xmlns:a16="http://schemas.microsoft.com/office/drawing/2014/main" id="{2A735DE6-7AD4-4C0C-A33D-1991CE6CD9E8}"/>
              </a:ext>
            </a:extLst>
          </p:cNvPr>
          <p:cNvPicPr>
            <a:picLocks noChangeAspect="1"/>
          </p:cNvPicPr>
          <p:nvPr/>
        </p:nvPicPr>
        <p:blipFill>
          <a:blip r:embed="rId2"/>
          <a:stretch>
            <a:fillRect/>
          </a:stretch>
        </p:blipFill>
        <p:spPr>
          <a:xfrm>
            <a:off x="175082" y="129717"/>
            <a:ext cx="1092015" cy="1156887"/>
          </a:xfrm>
          <a:prstGeom prst="rect">
            <a:avLst/>
          </a:prstGeom>
        </p:spPr>
      </p:pic>
      <p:pic>
        <p:nvPicPr>
          <p:cNvPr id="9" name="Image 8">
            <a:extLst>
              <a:ext uri="{FF2B5EF4-FFF2-40B4-BE49-F238E27FC236}">
                <a16:creationId xmlns:a16="http://schemas.microsoft.com/office/drawing/2014/main" id="{2A735DE6-7AD4-4C0C-A33D-1991CE6CD9E8}"/>
              </a:ext>
            </a:extLst>
          </p:cNvPr>
          <p:cNvPicPr>
            <a:picLocks noChangeAspect="1"/>
          </p:cNvPicPr>
          <p:nvPr/>
        </p:nvPicPr>
        <p:blipFill>
          <a:blip r:embed="rId2"/>
          <a:stretch>
            <a:fillRect/>
          </a:stretch>
        </p:blipFill>
        <p:spPr>
          <a:xfrm>
            <a:off x="11171483" y="146049"/>
            <a:ext cx="885536" cy="938142"/>
          </a:xfrm>
          <a:prstGeom prst="rect">
            <a:avLst/>
          </a:prstGeom>
        </p:spPr>
      </p:pic>
    </p:spTree>
    <p:extLst>
      <p:ext uri="{BB962C8B-B14F-4D97-AF65-F5344CB8AC3E}">
        <p14:creationId xmlns:p14="http://schemas.microsoft.com/office/powerpoint/2010/main" val="1776036097"/>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4"/>
          </p:nvPr>
        </p:nvSpPr>
        <p:spPr>
          <a:xfrm>
            <a:off x="493782" y="2005083"/>
            <a:ext cx="11280627" cy="3432000"/>
          </a:xfrm>
        </p:spPr>
        <p:txBody>
          <a:bodyPr>
            <a:normAutofit/>
          </a:bodyPr>
          <a:lstStyle/>
          <a:p>
            <a:pPr marL="0" indent="0" algn="just">
              <a:buNone/>
            </a:pPr>
            <a:r>
              <a:rPr lang="fr-FR" sz="2133" dirty="0"/>
              <a:t> • </a:t>
            </a:r>
            <a:r>
              <a:rPr lang="fr-FR" sz="2133" b="1" dirty="0"/>
              <a:t>Le contexte externe </a:t>
            </a:r>
            <a:r>
              <a:rPr lang="fr-FR" sz="2133" dirty="0"/>
              <a:t>de l’école comprend toutes les informations qui caractérisent l’histoire de l’établissement, le contexte social, économique et culturel de la population et du territoire où il se situe, mais aussi des élèves qu’il accueille, ses espaces scolaires, ses abords et l’image qu’il présente sur son territoire. </a:t>
            </a:r>
          </a:p>
          <a:p>
            <a:endParaRPr lang="fr-FR" sz="2133" dirty="0"/>
          </a:p>
          <a:p>
            <a:pPr marL="0" indent="0" algn="just">
              <a:buNone/>
            </a:pPr>
            <a:r>
              <a:rPr lang="fr-FR" sz="2133" dirty="0"/>
              <a:t>• </a:t>
            </a:r>
            <a:r>
              <a:rPr lang="fr-FR" sz="2133" b="1" dirty="0"/>
              <a:t>Le contexte interne </a:t>
            </a:r>
            <a:r>
              <a:rPr lang="fr-FR" sz="2133" dirty="0"/>
              <a:t>de l’école renvoie aux caractéristiques de l’école, des élèves et des personnels (caractéristique et taille de l’école, profil des élèves à l’entrée, dispositifs particuliers, les personnels…)</a:t>
            </a:r>
          </a:p>
          <a:p>
            <a:pPr marL="0" indent="0">
              <a:buNone/>
            </a:pPr>
            <a:r>
              <a:rPr lang="fr-FR" sz="2133" dirty="0" smtClean="0"/>
              <a:t> </a:t>
            </a:r>
            <a:endParaRPr lang="fr-FR" sz="2133" dirty="0"/>
          </a:p>
        </p:txBody>
      </p:sp>
      <p:sp>
        <p:nvSpPr>
          <p:cNvPr id="12" name="Espace réservé du numéro de diapositive 11"/>
          <p:cNvSpPr>
            <a:spLocks noGrp="1"/>
          </p:cNvSpPr>
          <p:nvPr>
            <p:ph type="sldNum" sz="quarter" idx="12"/>
          </p:nvPr>
        </p:nvSpPr>
        <p:spPr/>
        <p:txBody>
          <a:bodyPr/>
          <a:lstStyle/>
          <a:p>
            <a:fld id="{733122C9-A0B9-462F-8757-0847AD287B63}" type="slidenum">
              <a:rPr lang="fr-FR" smtClean="0"/>
              <a:pPr/>
              <a:t>5</a:t>
            </a:fld>
            <a:endParaRPr lang="fr-FR" dirty="0"/>
          </a:p>
        </p:txBody>
      </p:sp>
      <p:sp>
        <p:nvSpPr>
          <p:cNvPr id="7" name="ZoneTexte 6">
            <a:extLst>
              <a:ext uri="{FF2B5EF4-FFF2-40B4-BE49-F238E27FC236}">
                <a16:creationId xmlns:a16="http://schemas.microsoft.com/office/drawing/2014/main" id="{E5AAB642-5441-436D-AAF3-D6FFA1C61910}"/>
              </a:ext>
            </a:extLst>
          </p:cNvPr>
          <p:cNvSpPr txBox="1"/>
          <p:nvPr/>
        </p:nvSpPr>
        <p:spPr>
          <a:xfrm>
            <a:off x="2259875" y="574255"/>
            <a:ext cx="7485018" cy="523220"/>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fr-FR" sz="2800" dirty="0" smtClean="0">
                <a:solidFill>
                  <a:schemeClr val="bg1"/>
                </a:solidFill>
              </a:rPr>
              <a:t>PREMIÈRE PARTIE : LE CONTEXTE DE L’ÉCOLE </a:t>
            </a:r>
            <a:endParaRPr lang="fr-FR" sz="2800" dirty="0">
              <a:solidFill>
                <a:schemeClr val="bg1"/>
              </a:solidFill>
            </a:endParaRPr>
          </a:p>
        </p:txBody>
      </p:sp>
      <p:pic>
        <p:nvPicPr>
          <p:cNvPr id="8" name="Image 7">
            <a:extLst>
              <a:ext uri="{FF2B5EF4-FFF2-40B4-BE49-F238E27FC236}">
                <a16:creationId xmlns:a16="http://schemas.microsoft.com/office/drawing/2014/main" id="{2A735DE6-7AD4-4C0C-A33D-1991CE6CD9E8}"/>
              </a:ext>
            </a:extLst>
          </p:cNvPr>
          <p:cNvPicPr>
            <a:picLocks noChangeAspect="1"/>
          </p:cNvPicPr>
          <p:nvPr/>
        </p:nvPicPr>
        <p:blipFill>
          <a:blip r:embed="rId2"/>
          <a:stretch>
            <a:fillRect/>
          </a:stretch>
        </p:blipFill>
        <p:spPr>
          <a:xfrm>
            <a:off x="10724606" y="146049"/>
            <a:ext cx="1332413" cy="1411566"/>
          </a:xfrm>
          <a:prstGeom prst="rect">
            <a:avLst/>
          </a:prstGeom>
        </p:spPr>
      </p:pic>
    </p:spTree>
    <p:extLst>
      <p:ext uri="{BB962C8B-B14F-4D97-AF65-F5344CB8AC3E}">
        <p14:creationId xmlns:p14="http://schemas.microsoft.com/office/powerpoint/2010/main" val="1762947426"/>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4"/>
          </p:nvPr>
        </p:nvSpPr>
        <p:spPr>
          <a:xfrm>
            <a:off x="299451" y="2510980"/>
            <a:ext cx="5548515" cy="1814177"/>
          </a:xfrm>
        </p:spPr>
        <p:txBody>
          <a:bodyPr/>
          <a:lstStyle/>
          <a:p>
            <a:pPr marL="0" indent="0">
              <a:buNone/>
            </a:pPr>
            <a:r>
              <a:rPr lang="fr-FR" sz="1600" b="1" dirty="0" smtClean="0"/>
              <a:t>1- </a:t>
            </a:r>
            <a:r>
              <a:rPr lang="fr-FR" sz="1600" b="1" dirty="0"/>
              <a:t>L</a:t>
            </a:r>
            <a:r>
              <a:rPr lang="fr-FR" sz="1600" b="1" dirty="0" smtClean="0"/>
              <a:t>es </a:t>
            </a:r>
            <a:r>
              <a:rPr lang="fr-FR" sz="1600" b="1" dirty="0"/>
              <a:t>apprentissages et les parcours des élèves, </a:t>
            </a:r>
            <a:r>
              <a:rPr lang="fr-FR" sz="1600" b="1" dirty="0" smtClean="0"/>
              <a:t>l’enseignement</a:t>
            </a:r>
            <a:endParaRPr lang="fr-FR" b="1" dirty="0" smtClean="0"/>
          </a:p>
          <a:p>
            <a:pPr>
              <a:lnSpc>
                <a:spcPct val="100000"/>
              </a:lnSpc>
              <a:spcBef>
                <a:spcPts val="0"/>
              </a:spcBef>
            </a:pPr>
            <a:r>
              <a:rPr lang="fr-FR" sz="1600" dirty="0" smtClean="0"/>
              <a:t>acquis scolaires et résultats</a:t>
            </a:r>
          </a:p>
          <a:p>
            <a:pPr>
              <a:lnSpc>
                <a:spcPct val="100000"/>
              </a:lnSpc>
              <a:spcBef>
                <a:spcPts val="0"/>
              </a:spcBef>
            </a:pPr>
            <a:r>
              <a:rPr lang="fr-FR" sz="1600" dirty="0" smtClean="0"/>
              <a:t>organisation </a:t>
            </a:r>
            <a:r>
              <a:rPr lang="fr-FR" sz="1600" dirty="0"/>
              <a:t>scolaire et </a:t>
            </a:r>
            <a:r>
              <a:rPr lang="fr-FR" sz="1600" dirty="0" smtClean="0"/>
              <a:t>pédagogique</a:t>
            </a:r>
          </a:p>
          <a:p>
            <a:pPr>
              <a:lnSpc>
                <a:spcPct val="100000"/>
              </a:lnSpc>
              <a:spcBef>
                <a:spcPts val="0"/>
              </a:spcBef>
            </a:pPr>
            <a:r>
              <a:rPr lang="fr-FR" sz="1600" dirty="0" smtClean="0"/>
              <a:t>personnalisation </a:t>
            </a:r>
            <a:r>
              <a:rPr lang="fr-FR" sz="1600" dirty="0"/>
              <a:t>du suivi des </a:t>
            </a:r>
            <a:r>
              <a:rPr lang="fr-FR" sz="1600" dirty="0" smtClean="0"/>
              <a:t>élèves</a:t>
            </a:r>
          </a:p>
          <a:p>
            <a:pPr>
              <a:lnSpc>
                <a:spcPct val="100000"/>
              </a:lnSpc>
              <a:spcBef>
                <a:spcPts val="0"/>
              </a:spcBef>
            </a:pPr>
            <a:r>
              <a:rPr lang="fr-FR" sz="1600" dirty="0" smtClean="0"/>
              <a:t>pratique </a:t>
            </a:r>
            <a:r>
              <a:rPr lang="fr-FR" sz="1600" dirty="0"/>
              <a:t>dans </a:t>
            </a:r>
            <a:r>
              <a:rPr lang="fr-FR" sz="1600" dirty="0" smtClean="0"/>
              <a:t>un contexte </a:t>
            </a:r>
            <a:r>
              <a:rPr lang="fr-FR" sz="1600" dirty="0"/>
              <a:t>dégradé ou de crise</a:t>
            </a:r>
          </a:p>
        </p:txBody>
      </p:sp>
      <p:sp>
        <p:nvSpPr>
          <p:cNvPr id="12" name="Espace réservé du numéro de diapositive 11"/>
          <p:cNvSpPr>
            <a:spLocks noGrp="1"/>
          </p:cNvSpPr>
          <p:nvPr>
            <p:ph type="sldNum" sz="quarter" idx="12"/>
          </p:nvPr>
        </p:nvSpPr>
        <p:spPr/>
        <p:txBody>
          <a:bodyPr/>
          <a:lstStyle/>
          <a:p>
            <a:fld id="{733122C9-A0B9-462F-8757-0847AD287B63}" type="slidenum">
              <a:rPr lang="fr-FR" smtClean="0"/>
              <a:pPr/>
              <a:t>6</a:t>
            </a:fld>
            <a:endParaRPr lang="fr-FR" dirty="0"/>
          </a:p>
        </p:txBody>
      </p:sp>
      <p:sp>
        <p:nvSpPr>
          <p:cNvPr id="4" name="Rectangle 3"/>
          <p:cNvSpPr/>
          <p:nvPr/>
        </p:nvSpPr>
        <p:spPr>
          <a:xfrm>
            <a:off x="5109057" y="2269555"/>
            <a:ext cx="6799079" cy="1815882"/>
          </a:xfrm>
          <a:prstGeom prst="rect">
            <a:avLst/>
          </a:prstGeom>
        </p:spPr>
        <p:txBody>
          <a:bodyPr wrap="square">
            <a:spAutoFit/>
          </a:bodyPr>
          <a:lstStyle/>
          <a:p>
            <a:pPr algn="just"/>
            <a:endParaRPr lang="fr-FR" sz="1600" dirty="0" smtClean="0"/>
          </a:p>
          <a:p>
            <a:pPr lvl="2" algn="just"/>
            <a:r>
              <a:rPr lang="fr-FR" sz="1600" b="1" dirty="0" smtClean="0"/>
              <a:t>3- Les acteurs, la stratégie et le fonctionnement de l’établissement </a:t>
            </a:r>
            <a:endParaRPr lang="fr-FR" sz="1600" b="1" dirty="0"/>
          </a:p>
          <a:p>
            <a:pPr marL="1200150" lvl="2" indent="-285750" algn="just">
              <a:buFont typeface="Arial" panose="020B0604020202020204" pitchFamily="34" charset="0"/>
              <a:buChar char="•"/>
            </a:pPr>
            <a:r>
              <a:rPr lang="fr-FR" sz="1600" dirty="0" smtClean="0"/>
              <a:t>orientations stratégiques et projet d’école</a:t>
            </a:r>
          </a:p>
          <a:p>
            <a:pPr marL="1200150" lvl="2" indent="-285750" algn="just">
              <a:buFont typeface="Arial" panose="020B0604020202020204" pitchFamily="34" charset="0"/>
              <a:buChar char="•"/>
            </a:pPr>
            <a:r>
              <a:rPr lang="fr-FR" sz="1600" dirty="0" smtClean="0"/>
              <a:t>fonctionnement général de l’école</a:t>
            </a:r>
          </a:p>
          <a:p>
            <a:pPr marL="1200150" lvl="2" indent="-285750" algn="just">
              <a:buFont typeface="Arial" panose="020B0604020202020204" pitchFamily="34" charset="0"/>
              <a:buChar char="•"/>
            </a:pPr>
            <a:r>
              <a:rPr lang="fr-FR" sz="1600" dirty="0" smtClean="0"/>
              <a:t>la gestion des ressources humaines et développement professionnel des personnels</a:t>
            </a:r>
          </a:p>
          <a:p>
            <a:pPr marL="1200150" lvl="2" indent="-285750" algn="just">
              <a:buFont typeface="Arial" panose="020B0604020202020204" pitchFamily="34" charset="0"/>
              <a:buChar char="•"/>
            </a:pPr>
            <a:r>
              <a:rPr lang="fr-FR" sz="1600" dirty="0" smtClean="0"/>
              <a:t>pratiques dans un contexte dégradé ou de crise</a:t>
            </a:r>
            <a:endParaRPr lang="fr-FR" sz="1600" dirty="0"/>
          </a:p>
        </p:txBody>
      </p:sp>
      <p:sp>
        <p:nvSpPr>
          <p:cNvPr id="8" name="Espace réservé du contenu 2"/>
          <p:cNvSpPr txBox="1">
            <a:spLocks/>
          </p:cNvSpPr>
          <p:nvPr/>
        </p:nvSpPr>
        <p:spPr>
          <a:xfrm>
            <a:off x="-624936" y="4332176"/>
            <a:ext cx="5616429" cy="198829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14400" lvl="2" indent="0">
              <a:buNone/>
            </a:pPr>
            <a:r>
              <a:rPr lang="fr-FR" sz="1600" b="1" dirty="0" smtClean="0"/>
              <a:t>2- La vie et le bien-être de l’élève, le climat scolaire </a:t>
            </a:r>
            <a:r>
              <a:rPr lang="fr-FR" sz="1600" dirty="0" smtClean="0"/>
              <a:t>:</a:t>
            </a:r>
          </a:p>
          <a:p>
            <a:pPr lvl="2">
              <a:lnSpc>
                <a:spcPct val="100000"/>
              </a:lnSpc>
              <a:spcBef>
                <a:spcPts val="0"/>
              </a:spcBef>
            </a:pPr>
            <a:r>
              <a:rPr lang="fr-FR" sz="1600" dirty="0" smtClean="0"/>
              <a:t>climat scolaire et bien-être à l’école</a:t>
            </a:r>
          </a:p>
          <a:p>
            <a:pPr lvl="2">
              <a:lnSpc>
                <a:spcPct val="100000"/>
              </a:lnSpc>
              <a:spcBef>
                <a:spcPts val="0"/>
              </a:spcBef>
            </a:pPr>
            <a:r>
              <a:rPr lang="fr-FR" sz="1600" dirty="0" smtClean="0"/>
              <a:t>continuité, complémentarité des apprentissages et règles de vie</a:t>
            </a:r>
          </a:p>
          <a:p>
            <a:pPr lvl="2">
              <a:lnSpc>
                <a:spcPct val="100000"/>
              </a:lnSpc>
              <a:spcBef>
                <a:spcPts val="0"/>
              </a:spcBef>
            </a:pPr>
            <a:r>
              <a:rPr lang="fr-FR" sz="1600" dirty="0" smtClean="0"/>
              <a:t>temps et espaces scolaires</a:t>
            </a:r>
          </a:p>
          <a:p>
            <a:pPr lvl="2">
              <a:lnSpc>
                <a:spcPct val="100000"/>
              </a:lnSpc>
              <a:spcBef>
                <a:spcPts val="0"/>
              </a:spcBef>
            </a:pPr>
            <a:r>
              <a:rPr lang="fr-FR" sz="1600" dirty="0" smtClean="0"/>
              <a:t>inclusion scolaire et équité</a:t>
            </a:r>
          </a:p>
          <a:p>
            <a:pPr lvl="2">
              <a:lnSpc>
                <a:spcPct val="100000"/>
              </a:lnSpc>
              <a:spcBef>
                <a:spcPts val="0"/>
              </a:spcBef>
            </a:pPr>
            <a:r>
              <a:rPr lang="fr-FR" sz="1600" dirty="0" smtClean="0"/>
              <a:t>gestion de crise</a:t>
            </a:r>
            <a:endParaRPr lang="fr-FR" sz="1600" dirty="0"/>
          </a:p>
        </p:txBody>
      </p:sp>
      <p:sp>
        <p:nvSpPr>
          <p:cNvPr id="7" name="Rectangle 6"/>
          <p:cNvSpPr/>
          <p:nvPr/>
        </p:nvSpPr>
        <p:spPr>
          <a:xfrm>
            <a:off x="4418515" y="4294247"/>
            <a:ext cx="7773485" cy="2062103"/>
          </a:xfrm>
          <a:prstGeom prst="rect">
            <a:avLst/>
          </a:prstGeom>
        </p:spPr>
        <p:txBody>
          <a:bodyPr wrap="square">
            <a:spAutoFit/>
          </a:bodyPr>
          <a:lstStyle/>
          <a:p>
            <a:pPr lvl="2" algn="just"/>
            <a:r>
              <a:rPr lang="fr-FR" sz="1600" b="1" dirty="0" smtClean="0"/>
              <a:t>4- L’établissement dans son environnement institutionnel et partenarial </a:t>
            </a:r>
            <a:endParaRPr lang="fr-FR" sz="1600" dirty="0" smtClean="0"/>
          </a:p>
          <a:p>
            <a:pPr marL="1200150" lvl="2" indent="-285750" algn="just">
              <a:buFont typeface="Arial" panose="020B0604020202020204" pitchFamily="34" charset="0"/>
              <a:buChar char="•"/>
            </a:pPr>
            <a:r>
              <a:rPr lang="fr-FR" sz="1600" dirty="0" smtClean="0"/>
              <a:t> relations avec les autorités de rattachement et leurs services, ainsi qu’avec les services déconcentrés de l’Etat</a:t>
            </a:r>
          </a:p>
          <a:p>
            <a:pPr marL="1200150" lvl="2" indent="-285750" algn="just">
              <a:buFont typeface="Arial" panose="020B0604020202020204" pitchFamily="34" charset="0"/>
              <a:buChar char="•"/>
            </a:pPr>
            <a:r>
              <a:rPr lang="fr-FR" sz="1600" dirty="0" smtClean="0"/>
              <a:t>collaborations avec les autres écoles (écoles, collèges, réseau d’éducation prioritaire)</a:t>
            </a:r>
          </a:p>
          <a:p>
            <a:pPr marL="1200150" lvl="2" indent="-285750" algn="just">
              <a:buFont typeface="Arial" panose="020B0604020202020204" pitchFamily="34" charset="0"/>
              <a:buChar char="•"/>
            </a:pPr>
            <a:r>
              <a:rPr lang="fr-FR" sz="1600" dirty="0" smtClean="0"/>
              <a:t>alliance éducative avec les parents et </a:t>
            </a:r>
            <a:r>
              <a:rPr lang="fr-FR" sz="1600" dirty="0" err="1" smtClean="0"/>
              <a:t>co-éducation</a:t>
            </a:r>
            <a:endParaRPr lang="fr-FR" sz="1600" dirty="0"/>
          </a:p>
          <a:p>
            <a:pPr marL="1200150" lvl="2" indent="-285750" algn="just">
              <a:buFont typeface="Arial" panose="020B0604020202020204" pitchFamily="34" charset="0"/>
              <a:buChar char="•"/>
            </a:pPr>
            <a:r>
              <a:rPr lang="fr-FR" sz="1600" dirty="0" smtClean="0"/>
              <a:t> collaboration avec les partenaires culturels, scientifiques, sportifs, internationaux et du développement durable </a:t>
            </a:r>
          </a:p>
        </p:txBody>
      </p:sp>
      <p:sp>
        <p:nvSpPr>
          <p:cNvPr id="11" name="Parchemin horizontal 10"/>
          <p:cNvSpPr/>
          <p:nvPr/>
        </p:nvSpPr>
        <p:spPr>
          <a:xfrm>
            <a:off x="1763486" y="1105408"/>
            <a:ext cx="7811590" cy="1097704"/>
          </a:xfrm>
          <a:prstGeom prst="horizontalScroll">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a:t>En groupe de travail : examiner l’école à travers </a:t>
            </a:r>
            <a:endParaRPr lang="fr-FR" sz="2400" dirty="0" smtClean="0"/>
          </a:p>
          <a:p>
            <a:pPr algn="ctr"/>
            <a:r>
              <a:rPr lang="fr-FR" sz="2400" dirty="0" smtClean="0"/>
              <a:t>les 4 grands </a:t>
            </a:r>
            <a:r>
              <a:rPr lang="fr-FR" sz="2400" dirty="0"/>
              <a:t>domaines </a:t>
            </a:r>
            <a:r>
              <a:rPr lang="fr-FR" sz="2400" dirty="0" smtClean="0"/>
              <a:t> </a:t>
            </a:r>
            <a:endParaRPr lang="fr-FR" sz="2400" dirty="0"/>
          </a:p>
        </p:txBody>
      </p:sp>
      <p:pic>
        <p:nvPicPr>
          <p:cNvPr id="10" name="Image 9">
            <a:extLst>
              <a:ext uri="{FF2B5EF4-FFF2-40B4-BE49-F238E27FC236}">
                <a16:creationId xmlns:a16="http://schemas.microsoft.com/office/drawing/2014/main" id="{2A735DE6-7AD4-4C0C-A33D-1991CE6CD9E8}"/>
              </a:ext>
            </a:extLst>
          </p:cNvPr>
          <p:cNvPicPr>
            <a:picLocks noChangeAspect="1"/>
          </p:cNvPicPr>
          <p:nvPr/>
        </p:nvPicPr>
        <p:blipFill>
          <a:blip r:embed="rId2"/>
          <a:stretch>
            <a:fillRect/>
          </a:stretch>
        </p:blipFill>
        <p:spPr>
          <a:xfrm>
            <a:off x="10974171" y="146048"/>
            <a:ext cx="1082848" cy="1147175"/>
          </a:xfrm>
          <a:prstGeom prst="rect">
            <a:avLst/>
          </a:prstGeom>
        </p:spPr>
      </p:pic>
      <p:sp>
        <p:nvSpPr>
          <p:cNvPr id="13" name="ZoneTexte 12">
            <a:extLst>
              <a:ext uri="{FF2B5EF4-FFF2-40B4-BE49-F238E27FC236}">
                <a16:creationId xmlns:a16="http://schemas.microsoft.com/office/drawing/2014/main" id="{E5AAB642-5441-436D-AAF3-D6FFA1C61910}"/>
              </a:ext>
            </a:extLst>
          </p:cNvPr>
          <p:cNvSpPr txBox="1"/>
          <p:nvPr/>
        </p:nvSpPr>
        <p:spPr>
          <a:xfrm>
            <a:off x="888274" y="316903"/>
            <a:ext cx="9287693" cy="523220"/>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fr-FR" sz="2800" dirty="0" smtClean="0">
                <a:solidFill>
                  <a:schemeClr val="bg1"/>
                </a:solidFill>
              </a:rPr>
              <a:t>2E PARTIE : ANALYSE ET SYNTHÈSE DES GRANDS DOMAINES</a:t>
            </a:r>
            <a:endParaRPr lang="fr-FR" sz="2800" dirty="0">
              <a:solidFill>
                <a:schemeClr val="bg1"/>
              </a:solidFill>
            </a:endParaRPr>
          </a:p>
        </p:txBody>
      </p:sp>
    </p:spTree>
    <p:extLst>
      <p:ext uri="{BB962C8B-B14F-4D97-AF65-F5344CB8AC3E}">
        <p14:creationId xmlns:p14="http://schemas.microsoft.com/office/powerpoint/2010/main" val="3001525264"/>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rchemin horizontal 2"/>
          <p:cNvSpPr/>
          <p:nvPr/>
        </p:nvSpPr>
        <p:spPr>
          <a:xfrm rot="19834680">
            <a:off x="310783" y="2482733"/>
            <a:ext cx="4385675" cy="1837141"/>
          </a:xfrm>
          <a:prstGeom prst="horizontalScroll">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smtClean="0"/>
              <a:t>Puis compléter le tableau suivant pour chaque domaine</a:t>
            </a:r>
            <a:endParaRPr lang="fr-FR" sz="2800" dirty="0"/>
          </a:p>
        </p:txBody>
      </p:sp>
      <p:pic>
        <p:nvPicPr>
          <p:cNvPr id="4" name="Image 3">
            <a:extLst>
              <a:ext uri="{FF2B5EF4-FFF2-40B4-BE49-F238E27FC236}">
                <a16:creationId xmlns:a16="http://schemas.microsoft.com/office/drawing/2014/main" id="{2A735DE6-7AD4-4C0C-A33D-1991CE6CD9E8}"/>
              </a:ext>
            </a:extLst>
          </p:cNvPr>
          <p:cNvPicPr>
            <a:picLocks noChangeAspect="1"/>
          </p:cNvPicPr>
          <p:nvPr/>
        </p:nvPicPr>
        <p:blipFill>
          <a:blip r:embed="rId2"/>
          <a:stretch>
            <a:fillRect/>
          </a:stretch>
        </p:blipFill>
        <p:spPr>
          <a:xfrm>
            <a:off x="290123" y="322270"/>
            <a:ext cx="885536" cy="938142"/>
          </a:xfrm>
          <a:prstGeom prst="rect">
            <a:avLst/>
          </a:prstGeom>
        </p:spPr>
      </p:pic>
      <p:pic>
        <p:nvPicPr>
          <p:cNvPr id="6" name="Image 5"/>
          <p:cNvPicPr>
            <a:picLocks noChangeAspect="1"/>
          </p:cNvPicPr>
          <p:nvPr/>
        </p:nvPicPr>
        <p:blipFill>
          <a:blip r:embed="rId3"/>
          <a:stretch>
            <a:fillRect/>
          </a:stretch>
        </p:blipFill>
        <p:spPr>
          <a:xfrm>
            <a:off x="5094514" y="131008"/>
            <a:ext cx="6895193" cy="6465735"/>
          </a:xfrm>
          <a:prstGeom prst="rect">
            <a:avLst/>
          </a:prstGeom>
        </p:spPr>
      </p:pic>
    </p:spTree>
    <p:extLst>
      <p:ext uri="{BB962C8B-B14F-4D97-AF65-F5344CB8AC3E}">
        <p14:creationId xmlns:p14="http://schemas.microsoft.com/office/powerpoint/2010/main" val="40656638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3"/>
          <a:stretch>
            <a:fillRect/>
          </a:stretch>
        </p:blipFill>
        <p:spPr>
          <a:xfrm>
            <a:off x="3798299" y="1098513"/>
            <a:ext cx="7144747" cy="5334744"/>
          </a:xfrm>
          <a:prstGeom prst="rect">
            <a:avLst/>
          </a:prstGeom>
        </p:spPr>
      </p:pic>
      <p:sp>
        <p:nvSpPr>
          <p:cNvPr id="7" name="Rectangle 6"/>
          <p:cNvSpPr/>
          <p:nvPr/>
        </p:nvSpPr>
        <p:spPr>
          <a:xfrm>
            <a:off x="783771" y="913847"/>
            <a:ext cx="7729360" cy="461665"/>
          </a:xfrm>
          <a:prstGeom prst="rect">
            <a:avLst/>
          </a:prstGeom>
        </p:spPr>
        <p:txBody>
          <a:bodyPr wrap="none">
            <a:spAutoFit/>
          </a:bodyPr>
          <a:lstStyle/>
          <a:p>
            <a:r>
              <a:rPr lang="fr-FR" sz="2400" dirty="0" smtClean="0"/>
              <a:t>Domaine </a:t>
            </a:r>
            <a:r>
              <a:rPr lang="fr-FR" sz="2400" dirty="0"/>
              <a:t>2 </a:t>
            </a:r>
            <a:r>
              <a:rPr lang="fr-FR" sz="2400" dirty="0" smtClean="0"/>
              <a:t> : Acteurs</a:t>
            </a:r>
            <a:r>
              <a:rPr lang="fr-FR" sz="2400" dirty="0"/>
              <a:t>, stratégie et fonctionnement de l’école </a:t>
            </a:r>
          </a:p>
        </p:txBody>
      </p:sp>
      <p:pic>
        <p:nvPicPr>
          <p:cNvPr id="8" name="Image 7">
            <a:extLst>
              <a:ext uri="{FF2B5EF4-FFF2-40B4-BE49-F238E27FC236}">
                <a16:creationId xmlns:a16="http://schemas.microsoft.com/office/drawing/2014/main" id="{2A735DE6-7AD4-4C0C-A33D-1991CE6CD9E8}"/>
              </a:ext>
            </a:extLst>
          </p:cNvPr>
          <p:cNvPicPr>
            <a:picLocks noChangeAspect="1"/>
          </p:cNvPicPr>
          <p:nvPr/>
        </p:nvPicPr>
        <p:blipFill>
          <a:blip r:embed="rId4"/>
          <a:stretch>
            <a:fillRect/>
          </a:stretch>
        </p:blipFill>
        <p:spPr>
          <a:xfrm>
            <a:off x="10662557" y="146048"/>
            <a:ext cx="1394462" cy="1477301"/>
          </a:xfrm>
          <a:prstGeom prst="rect">
            <a:avLst/>
          </a:prstGeom>
        </p:spPr>
      </p:pic>
      <p:sp>
        <p:nvSpPr>
          <p:cNvPr id="10" name="ZoneTexte 9">
            <a:extLst>
              <a:ext uri="{FF2B5EF4-FFF2-40B4-BE49-F238E27FC236}">
                <a16:creationId xmlns:a16="http://schemas.microsoft.com/office/drawing/2014/main" id="{E5AAB642-5441-436D-AAF3-D6FFA1C61910}"/>
              </a:ext>
            </a:extLst>
          </p:cNvPr>
          <p:cNvSpPr txBox="1"/>
          <p:nvPr/>
        </p:nvSpPr>
        <p:spPr>
          <a:xfrm>
            <a:off x="418011" y="83710"/>
            <a:ext cx="7485018" cy="523220"/>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fr-FR" sz="2800" dirty="0" smtClean="0">
                <a:solidFill>
                  <a:schemeClr val="bg1"/>
                </a:solidFill>
              </a:rPr>
              <a:t>ETUDES DE QUELQUES EXEMPLES</a:t>
            </a:r>
            <a:endParaRPr lang="fr-FR" sz="2800" dirty="0">
              <a:solidFill>
                <a:schemeClr val="bg1"/>
              </a:solidFill>
            </a:endParaRPr>
          </a:p>
        </p:txBody>
      </p:sp>
    </p:spTree>
    <p:extLst>
      <p:ext uri="{BB962C8B-B14F-4D97-AF65-F5344CB8AC3E}">
        <p14:creationId xmlns:p14="http://schemas.microsoft.com/office/powerpoint/2010/main" val="846093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2"/>
          <a:stretch>
            <a:fillRect/>
          </a:stretch>
        </p:blipFill>
        <p:spPr>
          <a:xfrm>
            <a:off x="3020786" y="372863"/>
            <a:ext cx="5477888" cy="6254195"/>
          </a:xfrm>
          <a:prstGeom prst="rect">
            <a:avLst/>
          </a:prstGeom>
        </p:spPr>
      </p:pic>
      <p:pic>
        <p:nvPicPr>
          <p:cNvPr id="4" name="Image 3">
            <a:extLst>
              <a:ext uri="{FF2B5EF4-FFF2-40B4-BE49-F238E27FC236}">
                <a16:creationId xmlns:a16="http://schemas.microsoft.com/office/drawing/2014/main" id="{2A735DE6-7AD4-4C0C-A33D-1991CE6CD9E8}"/>
              </a:ext>
            </a:extLst>
          </p:cNvPr>
          <p:cNvPicPr>
            <a:picLocks noChangeAspect="1"/>
          </p:cNvPicPr>
          <p:nvPr/>
        </p:nvPicPr>
        <p:blipFill>
          <a:blip r:embed="rId3"/>
          <a:stretch>
            <a:fillRect/>
          </a:stretch>
        </p:blipFill>
        <p:spPr>
          <a:xfrm>
            <a:off x="10662557" y="146048"/>
            <a:ext cx="1394462" cy="1477301"/>
          </a:xfrm>
          <a:prstGeom prst="rect">
            <a:avLst/>
          </a:prstGeom>
        </p:spPr>
      </p:pic>
      <p:sp>
        <p:nvSpPr>
          <p:cNvPr id="5" name="ZoneTexte 4">
            <a:extLst>
              <a:ext uri="{FF2B5EF4-FFF2-40B4-BE49-F238E27FC236}">
                <a16:creationId xmlns:a16="http://schemas.microsoft.com/office/drawing/2014/main" id="{E5AAB642-5441-436D-AAF3-D6FFA1C61910}"/>
              </a:ext>
            </a:extLst>
          </p:cNvPr>
          <p:cNvSpPr txBox="1"/>
          <p:nvPr/>
        </p:nvSpPr>
        <p:spPr>
          <a:xfrm>
            <a:off x="169817" y="241325"/>
            <a:ext cx="9287693" cy="954107"/>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fr-FR" sz="2800" dirty="0" smtClean="0">
                <a:solidFill>
                  <a:schemeClr val="bg1"/>
                </a:solidFill>
              </a:rPr>
              <a:t>3</a:t>
            </a:r>
            <a:r>
              <a:rPr lang="fr-FR" sz="2800" baseline="30000" dirty="0" smtClean="0">
                <a:solidFill>
                  <a:schemeClr val="bg1"/>
                </a:solidFill>
              </a:rPr>
              <a:t>E</a:t>
            </a:r>
            <a:r>
              <a:rPr lang="fr-FR" sz="2800" dirty="0" smtClean="0">
                <a:solidFill>
                  <a:schemeClr val="bg1"/>
                </a:solidFill>
              </a:rPr>
              <a:t> PARTIE : SYNTHÈSE GÉNÉRALE D’APPRÉCIATION SUR L’ÉCOLE DANS SON ENSEMBLE</a:t>
            </a:r>
            <a:endParaRPr lang="fr-FR" sz="2800" dirty="0">
              <a:solidFill>
                <a:schemeClr val="bg1"/>
              </a:solidFill>
            </a:endParaRPr>
          </a:p>
        </p:txBody>
      </p:sp>
    </p:spTree>
    <p:extLst>
      <p:ext uri="{BB962C8B-B14F-4D97-AF65-F5344CB8AC3E}">
        <p14:creationId xmlns:p14="http://schemas.microsoft.com/office/powerpoint/2010/main" val="417211204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997</TotalTime>
  <Words>629</Words>
  <Application>Microsoft Office PowerPoint</Application>
  <PresentationFormat>Grand écran</PresentationFormat>
  <Paragraphs>85</Paragraphs>
  <Slides>12</Slides>
  <Notes>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12</vt:i4>
      </vt:variant>
    </vt:vector>
  </HeadingPairs>
  <TitlesOfParts>
    <vt:vector size="17" baseType="lpstr">
      <vt:lpstr>Arial</vt:lpstr>
      <vt:lpstr>Calibri</vt:lpstr>
      <vt:lpstr>Calibri Light</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Myriam Pichon-Dufourt</dc:creator>
  <cp:lastModifiedBy>Myriam Pichon-Dufourt</cp:lastModifiedBy>
  <cp:revision>36</cp:revision>
  <dcterms:created xsi:type="dcterms:W3CDTF">2022-06-11T16:23:52Z</dcterms:created>
  <dcterms:modified xsi:type="dcterms:W3CDTF">2022-06-17T10:51:39Z</dcterms:modified>
</cp:coreProperties>
</file>