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D7161D-C3B2-4361-9BAC-98ACD3548C7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fr-FR"/>
        </a:p>
      </dgm:t>
    </dgm:pt>
    <dgm:pt modelId="{1F21FEB4-7862-4E76-A69E-EFDD81E030D9}">
      <dgm:prSet/>
      <dgm:spPr/>
      <dgm:t>
        <a:bodyPr/>
        <a:lstStyle/>
        <a:p>
          <a:pPr rtl="0"/>
          <a:r>
            <a:rPr lang="fr-FR" dirty="0" smtClean="0"/>
            <a:t>La protection de l’enfance, encadrée par la loi n° 2007-293 du 5 mars 2007, distingue l’information préoccupante (IP) du signalement des enfants en danger. Qu’impliquent ces notions ?</a:t>
          </a:r>
          <a:endParaRPr lang="fr-FR" dirty="0"/>
        </a:p>
      </dgm:t>
    </dgm:pt>
    <dgm:pt modelId="{0EEB9BEA-6C13-4FC0-9A54-A541DE44828B}" type="parTrans" cxnId="{CDCEE987-0B72-452C-B7DF-C73A4FBABCD6}">
      <dgm:prSet/>
      <dgm:spPr/>
      <dgm:t>
        <a:bodyPr/>
        <a:lstStyle/>
        <a:p>
          <a:endParaRPr lang="fr-FR"/>
        </a:p>
      </dgm:t>
    </dgm:pt>
    <dgm:pt modelId="{F37E6AB1-5855-40F8-896A-E85381AEB585}" type="sibTrans" cxnId="{CDCEE987-0B72-452C-B7DF-C73A4FBABCD6}">
      <dgm:prSet/>
      <dgm:spPr/>
      <dgm:t>
        <a:bodyPr/>
        <a:lstStyle/>
        <a:p>
          <a:endParaRPr lang="fr-FR"/>
        </a:p>
      </dgm:t>
    </dgm:pt>
    <dgm:pt modelId="{C414DC2C-396B-4570-9DA1-7E625DC9E633}" type="pres">
      <dgm:prSet presAssocID="{58D7161D-C3B2-4361-9BAC-98ACD3548C7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DD80CFE4-99C5-4655-91F6-BCB11FEF3732}" type="pres">
      <dgm:prSet presAssocID="{1F21FEB4-7862-4E76-A69E-EFDD81E030D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195973EB-BD24-4705-9718-9EDD66CD247B}" type="presOf" srcId="{58D7161D-C3B2-4361-9BAC-98ACD3548C77}" destId="{C414DC2C-396B-4570-9DA1-7E625DC9E633}" srcOrd="0" destOrd="0" presId="urn:microsoft.com/office/officeart/2005/8/layout/vList2"/>
    <dgm:cxn modelId="{CDCEE987-0B72-452C-B7DF-C73A4FBABCD6}" srcId="{58D7161D-C3B2-4361-9BAC-98ACD3548C77}" destId="{1F21FEB4-7862-4E76-A69E-EFDD81E030D9}" srcOrd="0" destOrd="0" parTransId="{0EEB9BEA-6C13-4FC0-9A54-A541DE44828B}" sibTransId="{F37E6AB1-5855-40F8-896A-E85381AEB585}"/>
    <dgm:cxn modelId="{5A27C77F-44CA-40DC-B132-122D438D21F2}" type="presOf" srcId="{1F21FEB4-7862-4E76-A69E-EFDD81E030D9}" destId="{DD80CFE4-99C5-4655-91F6-BCB11FEF3732}" srcOrd="0" destOrd="0" presId="urn:microsoft.com/office/officeart/2005/8/layout/vList2"/>
    <dgm:cxn modelId="{CBD38B61-3F8B-4411-8343-CEA33B034C6F}" type="presParOf" srcId="{C414DC2C-396B-4570-9DA1-7E625DC9E633}" destId="{DD80CFE4-99C5-4655-91F6-BCB11FEF373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7EBDC45-30B5-402B-B942-AD595CBBBA8F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fr-FR"/>
        </a:p>
      </dgm:t>
    </dgm:pt>
    <dgm:pt modelId="{812B96AD-F51A-4351-AF28-18E732AFC812}">
      <dgm:prSet/>
      <dgm:spPr/>
      <dgm:t>
        <a:bodyPr/>
        <a:lstStyle/>
        <a:p>
          <a:pPr rtl="0"/>
          <a:r>
            <a:rPr lang="fr-FR" b="1" smtClean="0"/>
            <a:t>L’information préoccupante, une alerte sur un mineur en danger</a:t>
          </a:r>
          <a:endParaRPr lang="fr-FR"/>
        </a:p>
      </dgm:t>
    </dgm:pt>
    <dgm:pt modelId="{EACE97CC-0671-4604-A6C7-68613A2C128E}" type="parTrans" cxnId="{908EC3D2-3709-4F66-98E1-EE94AA705EBC}">
      <dgm:prSet/>
      <dgm:spPr/>
      <dgm:t>
        <a:bodyPr/>
        <a:lstStyle/>
        <a:p>
          <a:endParaRPr lang="fr-FR"/>
        </a:p>
      </dgm:t>
    </dgm:pt>
    <dgm:pt modelId="{D869A840-4055-49EA-A228-36771FB5BE9F}" type="sibTrans" cxnId="{908EC3D2-3709-4F66-98E1-EE94AA705EBC}">
      <dgm:prSet/>
      <dgm:spPr/>
      <dgm:t>
        <a:bodyPr/>
        <a:lstStyle/>
        <a:p>
          <a:endParaRPr lang="fr-FR"/>
        </a:p>
      </dgm:t>
    </dgm:pt>
    <dgm:pt modelId="{F7EC5525-CD63-4673-B927-73DC8B3FF4C6}" type="pres">
      <dgm:prSet presAssocID="{E7EBDC45-30B5-402B-B942-AD595CBBBA8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8452590-825C-4F5E-92A1-DDB3B42B16F2}" type="pres">
      <dgm:prSet presAssocID="{E7EBDC45-30B5-402B-B942-AD595CBBBA8F}" presName="dummy" presStyleCnt="0"/>
      <dgm:spPr/>
    </dgm:pt>
    <dgm:pt modelId="{7255E985-86BA-43A9-B0E2-719127629F07}" type="pres">
      <dgm:prSet presAssocID="{E7EBDC45-30B5-402B-B942-AD595CBBBA8F}" presName="linH" presStyleCnt="0"/>
      <dgm:spPr/>
    </dgm:pt>
    <dgm:pt modelId="{4F3DB54C-1360-4D04-A262-E91332163231}" type="pres">
      <dgm:prSet presAssocID="{E7EBDC45-30B5-402B-B942-AD595CBBBA8F}" presName="padding1" presStyleCnt="0"/>
      <dgm:spPr/>
    </dgm:pt>
    <dgm:pt modelId="{5FC365D1-BA54-4816-B700-57EA68E3C4ED}" type="pres">
      <dgm:prSet presAssocID="{812B96AD-F51A-4351-AF28-18E732AFC812}" presName="linV" presStyleCnt="0"/>
      <dgm:spPr/>
    </dgm:pt>
    <dgm:pt modelId="{C26E8409-B9D5-43AB-8F99-4878CB0F9028}" type="pres">
      <dgm:prSet presAssocID="{812B96AD-F51A-4351-AF28-18E732AFC812}" presName="spVertical1" presStyleCnt="0"/>
      <dgm:spPr/>
    </dgm:pt>
    <dgm:pt modelId="{F261ABE9-EFDC-42A4-908B-A776C4F494B9}" type="pres">
      <dgm:prSet presAssocID="{812B96AD-F51A-4351-AF28-18E732AFC812}" presName="parTx" presStyleLbl="revTx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2A3BF2E-5E90-486F-A6BC-D7AD955636A4}" type="pres">
      <dgm:prSet presAssocID="{812B96AD-F51A-4351-AF28-18E732AFC812}" presName="spVertical2" presStyleCnt="0"/>
      <dgm:spPr/>
    </dgm:pt>
    <dgm:pt modelId="{3D60FB5C-CA4A-4F76-AF4E-7A59370D3BE3}" type="pres">
      <dgm:prSet presAssocID="{812B96AD-F51A-4351-AF28-18E732AFC812}" presName="spVertical3" presStyleCnt="0"/>
      <dgm:spPr/>
    </dgm:pt>
    <dgm:pt modelId="{084C8E75-843D-425B-8EFE-98FB574AB949}" type="pres">
      <dgm:prSet presAssocID="{E7EBDC45-30B5-402B-B942-AD595CBBBA8F}" presName="padding2" presStyleCnt="0"/>
      <dgm:spPr/>
    </dgm:pt>
    <dgm:pt modelId="{13436F2E-BAE0-43F0-83B8-16EF047D28BE}" type="pres">
      <dgm:prSet presAssocID="{E7EBDC45-30B5-402B-B942-AD595CBBBA8F}" presName="negArrow" presStyleCnt="0"/>
      <dgm:spPr/>
    </dgm:pt>
    <dgm:pt modelId="{977081F7-8148-4D6B-90D6-9001D299E816}" type="pres">
      <dgm:prSet presAssocID="{E7EBDC45-30B5-402B-B942-AD595CBBBA8F}" presName="backgroundArrow" presStyleLbl="node1" presStyleIdx="0" presStyleCnt="1"/>
      <dgm:spPr/>
    </dgm:pt>
  </dgm:ptLst>
  <dgm:cxnLst>
    <dgm:cxn modelId="{908EC3D2-3709-4F66-98E1-EE94AA705EBC}" srcId="{E7EBDC45-30B5-402B-B942-AD595CBBBA8F}" destId="{812B96AD-F51A-4351-AF28-18E732AFC812}" srcOrd="0" destOrd="0" parTransId="{EACE97CC-0671-4604-A6C7-68613A2C128E}" sibTransId="{D869A840-4055-49EA-A228-36771FB5BE9F}"/>
    <dgm:cxn modelId="{CCD0B553-48A6-44B2-973A-20E5B360EA94}" type="presOf" srcId="{812B96AD-F51A-4351-AF28-18E732AFC812}" destId="{F261ABE9-EFDC-42A4-908B-A776C4F494B9}" srcOrd="0" destOrd="0" presId="urn:microsoft.com/office/officeart/2005/8/layout/hProcess3"/>
    <dgm:cxn modelId="{6C070DF6-A5B2-49A5-BD4D-DBBE8522CCD1}" type="presOf" srcId="{E7EBDC45-30B5-402B-B942-AD595CBBBA8F}" destId="{F7EC5525-CD63-4673-B927-73DC8B3FF4C6}" srcOrd="0" destOrd="0" presId="urn:microsoft.com/office/officeart/2005/8/layout/hProcess3"/>
    <dgm:cxn modelId="{B88100CD-D023-41F6-8EF5-FCE012BDC9F8}" type="presParOf" srcId="{F7EC5525-CD63-4673-B927-73DC8B3FF4C6}" destId="{E8452590-825C-4F5E-92A1-DDB3B42B16F2}" srcOrd="0" destOrd="0" presId="urn:microsoft.com/office/officeart/2005/8/layout/hProcess3"/>
    <dgm:cxn modelId="{DA61D294-5F96-484B-9374-323177B143DE}" type="presParOf" srcId="{F7EC5525-CD63-4673-B927-73DC8B3FF4C6}" destId="{7255E985-86BA-43A9-B0E2-719127629F07}" srcOrd="1" destOrd="0" presId="urn:microsoft.com/office/officeart/2005/8/layout/hProcess3"/>
    <dgm:cxn modelId="{02A38132-9DAF-4641-AA6A-87EA11222893}" type="presParOf" srcId="{7255E985-86BA-43A9-B0E2-719127629F07}" destId="{4F3DB54C-1360-4D04-A262-E91332163231}" srcOrd="0" destOrd="0" presId="urn:microsoft.com/office/officeart/2005/8/layout/hProcess3"/>
    <dgm:cxn modelId="{2C75CFF4-2857-40EE-95D4-14FDB74D37BE}" type="presParOf" srcId="{7255E985-86BA-43A9-B0E2-719127629F07}" destId="{5FC365D1-BA54-4816-B700-57EA68E3C4ED}" srcOrd="1" destOrd="0" presId="urn:microsoft.com/office/officeart/2005/8/layout/hProcess3"/>
    <dgm:cxn modelId="{3AC5FECF-7D72-47B2-A685-7CE42856422F}" type="presParOf" srcId="{5FC365D1-BA54-4816-B700-57EA68E3C4ED}" destId="{C26E8409-B9D5-43AB-8F99-4878CB0F9028}" srcOrd="0" destOrd="0" presId="urn:microsoft.com/office/officeart/2005/8/layout/hProcess3"/>
    <dgm:cxn modelId="{08BEC0A7-7A96-42F1-9ADA-BA3D4E6066E8}" type="presParOf" srcId="{5FC365D1-BA54-4816-B700-57EA68E3C4ED}" destId="{F261ABE9-EFDC-42A4-908B-A776C4F494B9}" srcOrd="1" destOrd="0" presId="urn:microsoft.com/office/officeart/2005/8/layout/hProcess3"/>
    <dgm:cxn modelId="{A0302FED-7D74-4A2F-A88E-DB419C35356C}" type="presParOf" srcId="{5FC365D1-BA54-4816-B700-57EA68E3C4ED}" destId="{62A3BF2E-5E90-486F-A6BC-D7AD955636A4}" srcOrd="2" destOrd="0" presId="urn:microsoft.com/office/officeart/2005/8/layout/hProcess3"/>
    <dgm:cxn modelId="{F628F392-3D6D-4166-9992-5769388B96FB}" type="presParOf" srcId="{5FC365D1-BA54-4816-B700-57EA68E3C4ED}" destId="{3D60FB5C-CA4A-4F76-AF4E-7A59370D3BE3}" srcOrd="3" destOrd="0" presId="urn:microsoft.com/office/officeart/2005/8/layout/hProcess3"/>
    <dgm:cxn modelId="{BFB9AC01-2DBC-4634-A47C-E93F1F5238BE}" type="presParOf" srcId="{7255E985-86BA-43A9-B0E2-719127629F07}" destId="{084C8E75-843D-425B-8EFE-98FB574AB949}" srcOrd="2" destOrd="0" presId="urn:microsoft.com/office/officeart/2005/8/layout/hProcess3"/>
    <dgm:cxn modelId="{B0D911D1-3E20-403A-B4F1-D5BA07147812}" type="presParOf" srcId="{7255E985-86BA-43A9-B0E2-719127629F07}" destId="{13436F2E-BAE0-43F0-83B8-16EF047D28BE}" srcOrd="3" destOrd="0" presId="urn:microsoft.com/office/officeart/2005/8/layout/hProcess3"/>
    <dgm:cxn modelId="{C311B978-9451-4484-A19B-47AB9BED8079}" type="presParOf" srcId="{7255E985-86BA-43A9-B0E2-719127629F07}" destId="{977081F7-8148-4D6B-90D6-9001D299E816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1A95E86-3274-4790-BF7E-B1DF2C592B7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3885D506-C5E2-4BEF-B918-D331B6CC1EC9}">
      <dgm:prSet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pPr rtl="0"/>
          <a:r>
            <a:rPr lang="fr-FR" dirty="0" smtClean="0"/>
            <a:t>L’information préoccupante est définie comme étant </a:t>
          </a:r>
          <a:r>
            <a:rPr lang="fr-FR" i="1" dirty="0" smtClean="0"/>
            <a:t>« une information transmise à la cellule départementale mentionnée au deuxième alinéa de l’article L. 226-3 pour alerter le président du conseil départemental sur la situation d’un mineur, bénéficiant ou non d’un accompagnement :</a:t>
          </a:r>
          <a:r>
            <a:rPr lang="fr-FR" dirty="0" smtClean="0"/>
            <a:t/>
          </a:r>
          <a:br>
            <a:rPr lang="fr-FR" dirty="0" smtClean="0"/>
          </a:br>
          <a:r>
            <a:rPr lang="fr-FR" i="1" dirty="0" smtClean="0"/>
            <a:t>– pouvant laisser craindre que sa santé, sa sécurité ou sa moralité sont en danger ou en risque de l’être</a:t>
          </a:r>
          <a:r>
            <a:rPr lang="fr-FR" dirty="0" smtClean="0"/>
            <a:t/>
          </a:r>
          <a:br>
            <a:rPr lang="fr-FR" dirty="0" smtClean="0"/>
          </a:br>
          <a:r>
            <a:rPr lang="fr-FR" i="1" dirty="0" smtClean="0"/>
            <a:t>– ou que les conditions de son éducation ou de son développement physique, affectif, intellectuel et social sont gravement compromises ou en risque de l’être »</a:t>
          </a:r>
          <a:r>
            <a:rPr lang="fr-FR" dirty="0" smtClean="0"/>
            <a:t> (art. R226-2-2 du Code de l’action sociale et des familles).</a:t>
          </a:r>
          <a:endParaRPr lang="fr-FR" dirty="0"/>
        </a:p>
      </dgm:t>
    </dgm:pt>
    <dgm:pt modelId="{AC8BABC3-5A8F-4253-9E35-55DF24D99841}" type="parTrans" cxnId="{671E39C8-4F55-499B-B11E-EC56F9E5AD6D}">
      <dgm:prSet/>
      <dgm:spPr/>
      <dgm:t>
        <a:bodyPr/>
        <a:lstStyle/>
        <a:p>
          <a:endParaRPr lang="fr-FR"/>
        </a:p>
      </dgm:t>
    </dgm:pt>
    <dgm:pt modelId="{23301FE7-D7F8-4E38-81A4-795FAED84EC9}" type="sibTrans" cxnId="{671E39C8-4F55-499B-B11E-EC56F9E5AD6D}">
      <dgm:prSet/>
      <dgm:spPr/>
      <dgm:t>
        <a:bodyPr/>
        <a:lstStyle/>
        <a:p>
          <a:endParaRPr lang="fr-FR"/>
        </a:p>
      </dgm:t>
    </dgm:pt>
    <dgm:pt modelId="{6832E4A1-2962-4C64-A5BC-DA03CC4BCBAB}" type="pres">
      <dgm:prSet presAssocID="{D1A95E86-3274-4790-BF7E-B1DF2C592B7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0CE3CBB1-48BA-4259-A19F-75967529D450}" type="pres">
      <dgm:prSet presAssocID="{3885D506-C5E2-4BEF-B918-D331B6CC1EC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196A156-0FC9-4D7F-A7BF-1DAE93A9FBC7}" type="presOf" srcId="{3885D506-C5E2-4BEF-B918-D331B6CC1EC9}" destId="{0CE3CBB1-48BA-4259-A19F-75967529D450}" srcOrd="0" destOrd="0" presId="urn:microsoft.com/office/officeart/2005/8/layout/vList2"/>
    <dgm:cxn modelId="{AFD11B1B-80D2-4912-A6AB-EADE03F21D38}" type="presOf" srcId="{D1A95E86-3274-4790-BF7E-B1DF2C592B74}" destId="{6832E4A1-2962-4C64-A5BC-DA03CC4BCBAB}" srcOrd="0" destOrd="0" presId="urn:microsoft.com/office/officeart/2005/8/layout/vList2"/>
    <dgm:cxn modelId="{671E39C8-4F55-499B-B11E-EC56F9E5AD6D}" srcId="{D1A95E86-3274-4790-BF7E-B1DF2C592B74}" destId="{3885D506-C5E2-4BEF-B918-D331B6CC1EC9}" srcOrd="0" destOrd="0" parTransId="{AC8BABC3-5A8F-4253-9E35-55DF24D99841}" sibTransId="{23301FE7-D7F8-4E38-81A4-795FAED84EC9}"/>
    <dgm:cxn modelId="{3AB48F41-82DE-4522-8C20-29ED7904A04D}" type="presParOf" srcId="{6832E4A1-2962-4C64-A5BC-DA03CC4BCBAB}" destId="{0CE3CBB1-48BA-4259-A19F-75967529D45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C73AF8E-EB38-4725-A94F-AAF124F0C21C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fr-FR"/>
        </a:p>
      </dgm:t>
    </dgm:pt>
    <dgm:pt modelId="{FB308005-76D1-490A-8385-F1E41FD76602}">
      <dgm:prSet/>
      <dgm:spPr/>
      <dgm:t>
        <a:bodyPr/>
        <a:lstStyle/>
        <a:p>
          <a:pPr rtl="0"/>
          <a:r>
            <a:rPr lang="fr-FR" b="1" smtClean="0"/>
            <a:t>Le signalement, une obligation légale pour dénoncer des faits graves</a:t>
          </a:r>
          <a:endParaRPr lang="fr-FR"/>
        </a:p>
      </dgm:t>
    </dgm:pt>
    <dgm:pt modelId="{019AA382-2BB0-4585-B67F-8A143B3A1474}" type="parTrans" cxnId="{A5D87EA2-B1EA-4FF7-9943-2006A74E4A12}">
      <dgm:prSet/>
      <dgm:spPr/>
      <dgm:t>
        <a:bodyPr/>
        <a:lstStyle/>
        <a:p>
          <a:endParaRPr lang="fr-FR"/>
        </a:p>
      </dgm:t>
    </dgm:pt>
    <dgm:pt modelId="{47B28EE3-EDD6-4B85-A6AD-605E76F408F9}" type="sibTrans" cxnId="{A5D87EA2-B1EA-4FF7-9943-2006A74E4A12}">
      <dgm:prSet/>
      <dgm:spPr/>
      <dgm:t>
        <a:bodyPr/>
        <a:lstStyle/>
        <a:p>
          <a:endParaRPr lang="fr-FR"/>
        </a:p>
      </dgm:t>
    </dgm:pt>
    <dgm:pt modelId="{26EAB998-73CD-478A-ABCB-2954197974A6}" type="pres">
      <dgm:prSet presAssocID="{CC73AF8E-EB38-4725-A94F-AAF124F0C21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E81216F-4BED-48BA-BEE2-32DC7703AD34}" type="pres">
      <dgm:prSet presAssocID="{CC73AF8E-EB38-4725-A94F-AAF124F0C21C}" presName="dummy" presStyleCnt="0"/>
      <dgm:spPr/>
    </dgm:pt>
    <dgm:pt modelId="{8D7ED57D-D431-4603-A110-F17862CD4B77}" type="pres">
      <dgm:prSet presAssocID="{CC73AF8E-EB38-4725-A94F-AAF124F0C21C}" presName="linH" presStyleCnt="0"/>
      <dgm:spPr/>
    </dgm:pt>
    <dgm:pt modelId="{615E4600-71BC-4A67-B385-BE4E6C76BADC}" type="pres">
      <dgm:prSet presAssocID="{CC73AF8E-EB38-4725-A94F-AAF124F0C21C}" presName="padding1" presStyleCnt="0"/>
      <dgm:spPr/>
    </dgm:pt>
    <dgm:pt modelId="{039DFF97-41B8-43A7-A06F-5E078B38F30B}" type="pres">
      <dgm:prSet presAssocID="{FB308005-76D1-490A-8385-F1E41FD76602}" presName="linV" presStyleCnt="0"/>
      <dgm:spPr/>
    </dgm:pt>
    <dgm:pt modelId="{0FB7AA39-230F-427D-99E9-1C2E26167121}" type="pres">
      <dgm:prSet presAssocID="{FB308005-76D1-490A-8385-F1E41FD76602}" presName="spVertical1" presStyleCnt="0"/>
      <dgm:spPr/>
    </dgm:pt>
    <dgm:pt modelId="{1E019733-0C8A-4734-ABB8-33B5C108B5C0}" type="pres">
      <dgm:prSet presAssocID="{FB308005-76D1-490A-8385-F1E41FD76602}" presName="parTx" presStyleLbl="revTx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849F4E7-DC8D-4B50-81FC-EB6AFB3C08B6}" type="pres">
      <dgm:prSet presAssocID="{FB308005-76D1-490A-8385-F1E41FD76602}" presName="spVertical2" presStyleCnt="0"/>
      <dgm:spPr/>
    </dgm:pt>
    <dgm:pt modelId="{05322D65-A6C5-4938-8E0B-2B2C2BA164A0}" type="pres">
      <dgm:prSet presAssocID="{FB308005-76D1-490A-8385-F1E41FD76602}" presName="spVertical3" presStyleCnt="0"/>
      <dgm:spPr/>
    </dgm:pt>
    <dgm:pt modelId="{7F285FAB-07FC-4387-B686-3EAA1ABA75DC}" type="pres">
      <dgm:prSet presAssocID="{CC73AF8E-EB38-4725-A94F-AAF124F0C21C}" presName="padding2" presStyleCnt="0"/>
      <dgm:spPr/>
    </dgm:pt>
    <dgm:pt modelId="{39CA5FB7-5290-4B32-BC92-75C8EAAB395D}" type="pres">
      <dgm:prSet presAssocID="{CC73AF8E-EB38-4725-A94F-AAF124F0C21C}" presName="negArrow" presStyleCnt="0"/>
      <dgm:spPr/>
    </dgm:pt>
    <dgm:pt modelId="{405DC50A-5842-412D-80EC-15C85F052320}" type="pres">
      <dgm:prSet presAssocID="{CC73AF8E-EB38-4725-A94F-AAF124F0C21C}" presName="backgroundArrow" presStyleLbl="node1" presStyleIdx="0" presStyleCnt="1"/>
      <dgm:spPr/>
    </dgm:pt>
  </dgm:ptLst>
  <dgm:cxnLst>
    <dgm:cxn modelId="{000839AD-D637-4B5B-87AC-708BEFF821BF}" type="presOf" srcId="{FB308005-76D1-490A-8385-F1E41FD76602}" destId="{1E019733-0C8A-4734-ABB8-33B5C108B5C0}" srcOrd="0" destOrd="0" presId="urn:microsoft.com/office/officeart/2005/8/layout/hProcess3"/>
    <dgm:cxn modelId="{E47F852E-6B9B-4A88-9330-E05123C7A248}" type="presOf" srcId="{CC73AF8E-EB38-4725-A94F-AAF124F0C21C}" destId="{26EAB998-73CD-478A-ABCB-2954197974A6}" srcOrd="0" destOrd="0" presId="urn:microsoft.com/office/officeart/2005/8/layout/hProcess3"/>
    <dgm:cxn modelId="{A5D87EA2-B1EA-4FF7-9943-2006A74E4A12}" srcId="{CC73AF8E-EB38-4725-A94F-AAF124F0C21C}" destId="{FB308005-76D1-490A-8385-F1E41FD76602}" srcOrd="0" destOrd="0" parTransId="{019AA382-2BB0-4585-B67F-8A143B3A1474}" sibTransId="{47B28EE3-EDD6-4B85-A6AD-605E76F408F9}"/>
    <dgm:cxn modelId="{F8A66BE6-808B-4561-BA0F-4B03DB06865B}" type="presParOf" srcId="{26EAB998-73CD-478A-ABCB-2954197974A6}" destId="{1E81216F-4BED-48BA-BEE2-32DC7703AD34}" srcOrd="0" destOrd="0" presId="urn:microsoft.com/office/officeart/2005/8/layout/hProcess3"/>
    <dgm:cxn modelId="{CFA60DF4-F539-4266-AB5B-7074BACCB7E1}" type="presParOf" srcId="{26EAB998-73CD-478A-ABCB-2954197974A6}" destId="{8D7ED57D-D431-4603-A110-F17862CD4B77}" srcOrd="1" destOrd="0" presId="urn:microsoft.com/office/officeart/2005/8/layout/hProcess3"/>
    <dgm:cxn modelId="{380DEF61-2441-44A0-BE4F-B1C87D1C35AE}" type="presParOf" srcId="{8D7ED57D-D431-4603-A110-F17862CD4B77}" destId="{615E4600-71BC-4A67-B385-BE4E6C76BADC}" srcOrd="0" destOrd="0" presId="urn:microsoft.com/office/officeart/2005/8/layout/hProcess3"/>
    <dgm:cxn modelId="{419B9B05-BFBC-4354-B35F-26C84A1D27AC}" type="presParOf" srcId="{8D7ED57D-D431-4603-A110-F17862CD4B77}" destId="{039DFF97-41B8-43A7-A06F-5E078B38F30B}" srcOrd="1" destOrd="0" presId="urn:microsoft.com/office/officeart/2005/8/layout/hProcess3"/>
    <dgm:cxn modelId="{8A40DFC4-9856-436A-994E-699B470CA2E8}" type="presParOf" srcId="{039DFF97-41B8-43A7-A06F-5E078B38F30B}" destId="{0FB7AA39-230F-427D-99E9-1C2E26167121}" srcOrd="0" destOrd="0" presId="urn:microsoft.com/office/officeart/2005/8/layout/hProcess3"/>
    <dgm:cxn modelId="{37838CE7-DA75-4EBA-8657-FD9E90AA87EA}" type="presParOf" srcId="{039DFF97-41B8-43A7-A06F-5E078B38F30B}" destId="{1E019733-0C8A-4734-ABB8-33B5C108B5C0}" srcOrd="1" destOrd="0" presId="urn:microsoft.com/office/officeart/2005/8/layout/hProcess3"/>
    <dgm:cxn modelId="{B10A56CE-0F89-4FFD-A8EE-F0E1E854BF36}" type="presParOf" srcId="{039DFF97-41B8-43A7-A06F-5E078B38F30B}" destId="{1849F4E7-DC8D-4B50-81FC-EB6AFB3C08B6}" srcOrd="2" destOrd="0" presId="urn:microsoft.com/office/officeart/2005/8/layout/hProcess3"/>
    <dgm:cxn modelId="{6A014B50-7B74-4130-9514-193BFF68529C}" type="presParOf" srcId="{039DFF97-41B8-43A7-A06F-5E078B38F30B}" destId="{05322D65-A6C5-4938-8E0B-2B2C2BA164A0}" srcOrd="3" destOrd="0" presId="urn:microsoft.com/office/officeart/2005/8/layout/hProcess3"/>
    <dgm:cxn modelId="{B8A9ADA4-6CE5-4824-A00D-EF5C169DCEC3}" type="presParOf" srcId="{8D7ED57D-D431-4603-A110-F17862CD4B77}" destId="{7F285FAB-07FC-4387-B686-3EAA1ABA75DC}" srcOrd="2" destOrd="0" presId="urn:microsoft.com/office/officeart/2005/8/layout/hProcess3"/>
    <dgm:cxn modelId="{1CB4A49A-D3CE-4E12-92D2-8A453CBE8ECF}" type="presParOf" srcId="{8D7ED57D-D431-4603-A110-F17862CD4B77}" destId="{39CA5FB7-5290-4B32-BC92-75C8EAAB395D}" srcOrd="3" destOrd="0" presId="urn:microsoft.com/office/officeart/2005/8/layout/hProcess3"/>
    <dgm:cxn modelId="{38971E26-7E39-4B5D-9291-AA02BE582EDB}" type="presParOf" srcId="{8D7ED57D-D431-4603-A110-F17862CD4B77}" destId="{405DC50A-5842-412D-80EC-15C85F052320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1C6D988-F343-4160-A08F-B9EB76BF936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BE7F4A55-9085-4B42-B920-E8FDB8D1A2E9}">
      <dgm:prSet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pPr rtl="0"/>
          <a:r>
            <a:rPr lang="fr-FR" b="1" dirty="0" smtClean="0"/>
            <a:t>Le terme est désormais réservé à la saisine de l’autorité judiciaire.</a:t>
          </a:r>
          <a:r>
            <a:rPr lang="fr-FR" dirty="0" smtClean="0"/>
            <a:t/>
          </a:r>
          <a:br>
            <a:rPr lang="fr-FR" dirty="0" smtClean="0"/>
          </a:br>
          <a:r>
            <a:rPr lang="fr-FR" dirty="0" smtClean="0"/>
            <a:t>Cependant, dans les cas où la gravité de la situation le justifie, </a:t>
          </a:r>
          <a:r>
            <a:rPr lang="fr-FR" b="1" dirty="0" smtClean="0"/>
            <a:t>tout personnel de l’Éducation nationale peut aviser directement le procureur de la République </a:t>
          </a:r>
          <a:r>
            <a:rPr lang="fr-FR" dirty="0" smtClean="0"/>
            <a:t>en tant que personne travaillant dans un service public susceptible de connaître des situations de danger (art. L 226-4 du Code l’action sociale et des familles) sous réserve d’adresser une copie de cette transmission au président du conseil départemental.</a:t>
          </a:r>
          <a:endParaRPr lang="fr-FR" dirty="0"/>
        </a:p>
      </dgm:t>
    </dgm:pt>
    <dgm:pt modelId="{6E24DB5F-4141-4B8C-A412-3FFC72C4B222}" type="parTrans" cxnId="{F40CA634-2C28-42AA-B7FF-C94D59121650}">
      <dgm:prSet/>
      <dgm:spPr/>
      <dgm:t>
        <a:bodyPr/>
        <a:lstStyle/>
        <a:p>
          <a:endParaRPr lang="fr-FR"/>
        </a:p>
      </dgm:t>
    </dgm:pt>
    <dgm:pt modelId="{E2F93D9F-6F46-4D22-AFBB-F3401828F20B}" type="sibTrans" cxnId="{F40CA634-2C28-42AA-B7FF-C94D59121650}">
      <dgm:prSet/>
      <dgm:spPr/>
      <dgm:t>
        <a:bodyPr/>
        <a:lstStyle/>
        <a:p>
          <a:endParaRPr lang="fr-FR"/>
        </a:p>
      </dgm:t>
    </dgm:pt>
    <dgm:pt modelId="{084E51C1-93E6-484E-986A-DEBB1A395826}" type="pres">
      <dgm:prSet presAssocID="{F1C6D988-F343-4160-A08F-B9EB76BF936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492567E0-36C6-4F4C-93E2-938F52CAADBE}" type="pres">
      <dgm:prSet presAssocID="{BE7F4A55-9085-4B42-B920-E8FDB8D1A2E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841979C-AAA7-4689-BC64-356BA22C2D36}" type="presOf" srcId="{BE7F4A55-9085-4B42-B920-E8FDB8D1A2E9}" destId="{492567E0-36C6-4F4C-93E2-938F52CAADBE}" srcOrd="0" destOrd="0" presId="urn:microsoft.com/office/officeart/2005/8/layout/vList2"/>
    <dgm:cxn modelId="{4BA23BB8-7D86-438C-AF25-1A5409CEFDCB}" type="presOf" srcId="{F1C6D988-F343-4160-A08F-B9EB76BF936A}" destId="{084E51C1-93E6-484E-986A-DEBB1A395826}" srcOrd="0" destOrd="0" presId="urn:microsoft.com/office/officeart/2005/8/layout/vList2"/>
    <dgm:cxn modelId="{F40CA634-2C28-42AA-B7FF-C94D59121650}" srcId="{F1C6D988-F343-4160-A08F-B9EB76BF936A}" destId="{BE7F4A55-9085-4B42-B920-E8FDB8D1A2E9}" srcOrd="0" destOrd="0" parTransId="{6E24DB5F-4141-4B8C-A412-3FFC72C4B222}" sibTransId="{E2F93D9F-6F46-4D22-AFBB-F3401828F20B}"/>
    <dgm:cxn modelId="{A5C1CD3A-1605-4E4C-B104-2768C4E23BCA}" type="presParOf" srcId="{084E51C1-93E6-484E-986A-DEBB1A395826}" destId="{492567E0-36C6-4F4C-93E2-938F52CAADB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76153D6-8083-40E8-9B7E-725AB5052A68}" type="doc">
      <dgm:prSet loTypeId="urn:microsoft.com/office/officeart/2005/8/layout/vList2" loCatId="list" qsTypeId="urn:microsoft.com/office/officeart/2005/8/quickstyle/simple1" qsCatId="simple" csTypeId="urn:microsoft.com/office/officeart/2005/8/colors/accent1_5" csCatId="accent1"/>
      <dgm:spPr/>
      <dgm:t>
        <a:bodyPr/>
        <a:lstStyle/>
        <a:p>
          <a:endParaRPr lang="fr-FR"/>
        </a:p>
      </dgm:t>
    </dgm:pt>
    <dgm:pt modelId="{36D29F46-D589-4087-9D3E-25A9F89A4473}">
      <dgm:prSet/>
      <dgm:spPr/>
      <dgm:t>
        <a:bodyPr/>
        <a:lstStyle/>
        <a:p>
          <a:pPr rtl="0"/>
          <a:r>
            <a:rPr lang="fr-FR" b="1" smtClean="0"/>
            <a:t>L’information aux familles, une action effectuée par le département</a:t>
          </a:r>
          <a:endParaRPr lang="fr-FR"/>
        </a:p>
      </dgm:t>
    </dgm:pt>
    <dgm:pt modelId="{1E756D4D-6536-4016-8159-37BD0A7D61FD}" type="parTrans" cxnId="{E4AA6010-095D-47C5-9954-B45962CA9E83}">
      <dgm:prSet/>
      <dgm:spPr/>
      <dgm:t>
        <a:bodyPr/>
        <a:lstStyle/>
        <a:p>
          <a:endParaRPr lang="fr-FR"/>
        </a:p>
      </dgm:t>
    </dgm:pt>
    <dgm:pt modelId="{84FE1341-6C32-419D-9FEA-634043041EFB}" type="sibTrans" cxnId="{E4AA6010-095D-47C5-9954-B45962CA9E83}">
      <dgm:prSet/>
      <dgm:spPr/>
      <dgm:t>
        <a:bodyPr/>
        <a:lstStyle/>
        <a:p>
          <a:endParaRPr lang="fr-FR"/>
        </a:p>
      </dgm:t>
    </dgm:pt>
    <dgm:pt modelId="{1A6C52C9-2F48-4A06-8C31-8A93AABC9880}" type="pres">
      <dgm:prSet presAssocID="{676153D6-8083-40E8-9B7E-725AB5052A6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0A2C8430-26AD-4D64-809F-A1268D22C350}" type="pres">
      <dgm:prSet presAssocID="{36D29F46-D589-4087-9D3E-25A9F89A4473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4AA6010-095D-47C5-9954-B45962CA9E83}" srcId="{676153D6-8083-40E8-9B7E-725AB5052A68}" destId="{36D29F46-D589-4087-9D3E-25A9F89A4473}" srcOrd="0" destOrd="0" parTransId="{1E756D4D-6536-4016-8159-37BD0A7D61FD}" sibTransId="{84FE1341-6C32-419D-9FEA-634043041EFB}"/>
    <dgm:cxn modelId="{77837175-2528-48AB-804B-4FD1D6B271F0}" type="presOf" srcId="{676153D6-8083-40E8-9B7E-725AB5052A68}" destId="{1A6C52C9-2F48-4A06-8C31-8A93AABC9880}" srcOrd="0" destOrd="0" presId="urn:microsoft.com/office/officeart/2005/8/layout/vList2"/>
    <dgm:cxn modelId="{917233F8-AEE0-49B2-BD75-E0E7C855CF9F}" type="presOf" srcId="{36D29F46-D589-4087-9D3E-25A9F89A4473}" destId="{0A2C8430-26AD-4D64-809F-A1268D22C350}" srcOrd="0" destOrd="0" presId="urn:microsoft.com/office/officeart/2005/8/layout/vList2"/>
    <dgm:cxn modelId="{E6F553A7-17CB-4D21-8715-EB491F5E37F2}" type="presParOf" srcId="{1A6C52C9-2F48-4A06-8C31-8A93AABC9880}" destId="{0A2C8430-26AD-4D64-809F-A1268D22C35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574A6CF-FD8B-4103-BCC2-DD24C8866B57}" type="doc">
      <dgm:prSet loTypeId="urn:microsoft.com/office/officeart/2005/8/layout/vList2" loCatId="list" qsTypeId="urn:microsoft.com/office/officeart/2005/8/quickstyle/simple1" qsCatId="simple" csTypeId="urn:microsoft.com/office/officeart/2005/8/colors/accent1_5" csCatId="accent1"/>
      <dgm:spPr/>
      <dgm:t>
        <a:bodyPr/>
        <a:lstStyle/>
        <a:p>
          <a:endParaRPr lang="fr-FR"/>
        </a:p>
      </dgm:t>
    </dgm:pt>
    <dgm:pt modelId="{913B47FD-AADA-4591-B216-4480ACFEDC7A}">
      <dgm:prSet/>
      <dgm:spPr/>
      <dgm:t>
        <a:bodyPr/>
        <a:lstStyle/>
        <a:p>
          <a:pPr rtl="0"/>
          <a:r>
            <a:rPr lang="fr-FR" b="1" dirty="0" smtClean="0"/>
            <a:t>La protection administrative, des mesures concrètes proposées aux familles</a:t>
          </a:r>
          <a:endParaRPr lang="fr-FR" dirty="0"/>
        </a:p>
      </dgm:t>
    </dgm:pt>
    <dgm:pt modelId="{9D8CF23A-9470-4785-869C-9E5A06D26E92}" type="parTrans" cxnId="{7B36B19E-E250-4EB3-A103-0172E8B3BA4F}">
      <dgm:prSet/>
      <dgm:spPr/>
      <dgm:t>
        <a:bodyPr/>
        <a:lstStyle/>
        <a:p>
          <a:endParaRPr lang="fr-FR"/>
        </a:p>
      </dgm:t>
    </dgm:pt>
    <dgm:pt modelId="{63B9EC52-C655-4743-A41A-09EF8F7D8BF8}" type="sibTrans" cxnId="{7B36B19E-E250-4EB3-A103-0172E8B3BA4F}">
      <dgm:prSet/>
      <dgm:spPr/>
      <dgm:t>
        <a:bodyPr/>
        <a:lstStyle/>
        <a:p>
          <a:endParaRPr lang="fr-FR"/>
        </a:p>
      </dgm:t>
    </dgm:pt>
    <dgm:pt modelId="{F5827F51-A133-4D6F-86CD-98F399E32705}" type="pres">
      <dgm:prSet presAssocID="{0574A6CF-FD8B-4103-BCC2-DD24C8866B5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FDFA955-750D-4506-998A-3E620C86271D}" type="pres">
      <dgm:prSet presAssocID="{913B47FD-AADA-4591-B216-4480ACFEDC7A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F2E8D01E-6831-4893-9B63-1DE198DD1EBC}" type="presOf" srcId="{0574A6CF-FD8B-4103-BCC2-DD24C8866B57}" destId="{F5827F51-A133-4D6F-86CD-98F399E32705}" srcOrd="0" destOrd="0" presId="urn:microsoft.com/office/officeart/2005/8/layout/vList2"/>
    <dgm:cxn modelId="{202D58DC-28BF-4DAF-9EFD-EEF021BA2493}" type="presOf" srcId="{913B47FD-AADA-4591-B216-4480ACFEDC7A}" destId="{1FDFA955-750D-4506-998A-3E620C86271D}" srcOrd="0" destOrd="0" presId="urn:microsoft.com/office/officeart/2005/8/layout/vList2"/>
    <dgm:cxn modelId="{7B36B19E-E250-4EB3-A103-0172E8B3BA4F}" srcId="{0574A6CF-FD8B-4103-BCC2-DD24C8866B57}" destId="{913B47FD-AADA-4591-B216-4480ACFEDC7A}" srcOrd="0" destOrd="0" parTransId="{9D8CF23A-9470-4785-869C-9E5A06D26E92}" sibTransId="{63B9EC52-C655-4743-A41A-09EF8F7D8BF8}"/>
    <dgm:cxn modelId="{DB7BF707-A3C5-4FF7-BBD6-7BCB455B37B0}" type="presParOf" srcId="{F5827F51-A133-4D6F-86CD-98F399E32705}" destId="{1FDFA955-750D-4506-998A-3E620C86271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561C188-5309-44AA-9A51-78B0612977FC}" type="doc">
      <dgm:prSet loTypeId="urn:microsoft.com/office/officeart/2005/8/layout/vList2" loCatId="list" qsTypeId="urn:microsoft.com/office/officeart/2005/8/quickstyle/simple1" qsCatId="simple" csTypeId="urn:microsoft.com/office/officeart/2005/8/colors/accent1_5" csCatId="accent1"/>
      <dgm:spPr/>
      <dgm:t>
        <a:bodyPr/>
        <a:lstStyle/>
        <a:p>
          <a:endParaRPr lang="fr-FR"/>
        </a:p>
      </dgm:t>
    </dgm:pt>
    <dgm:pt modelId="{C97D651C-7605-4520-8F0D-3108E811EA79}">
      <dgm:prSet/>
      <dgm:spPr/>
      <dgm:t>
        <a:bodyPr/>
        <a:lstStyle/>
        <a:p>
          <a:pPr rtl="0"/>
          <a:r>
            <a:rPr lang="fr-FR" b="1" dirty="0" smtClean="0"/>
            <a:t>La protection judiciaire</a:t>
          </a:r>
          <a:endParaRPr lang="fr-FR" dirty="0"/>
        </a:p>
      </dgm:t>
    </dgm:pt>
    <dgm:pt modelId="{E5DB7487-A08E-416C-BA1B-8D8D6C59EB1F}" type="parTrans" cxnId="{36C42E8A-9EEC-4223-93BA-A30965496247}">
      <dgm:prSet/>
      <dgm:spPr/>
      <dgm:t>
        <a:bodyPr/>
        <a:lstStyle/>
        <a:p>
          <a:endParaRPr lang="fr-FR"/>
        </a:p>
      </dgm:t>
    </dgm:pt>
    <dgm:pt modelId="{25F0F8F3-1328-4C75-B77C-20323C5E330F}" type="sibTrans" cxnId="{36C42E8A-9EEC-4223-93BA-A30965496247}">
      <dgm:prSet/>
      <dgm:spPr/>
      <dgm:t>
        <a:bodyPr/>
        <a:lstStyle/>
        <a:p>
          <a:endParaRPr lang="fr-FR"/>
        </a:p>
      </dgm:t>
    </dgm:pt>
    <dgm:pt modelId="{55FF5A87-C9F4-4E0C-8426-EA3F24C846FB}" type="pres">
      <dgm:prSet presAssocID="{0561C188-5309-44AA-9A51-78B0612977F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B835572-4D1A-42CB-9F72-A3865757A12D}" type="pres">
      <dgm:prSet presAssocID="{C97D651C-7605-4520-8F0D-3108E811EA7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B3735099-2823-48D8-A081-BBDBF5F64A95}" type="presOf" srcId="{0561C188-5309-44AA-9A51-78B0612977FC}" destId="{55FF5A87-C9F4-4E0C-8426-EA3F24C846FB}" srcOrd="0" destOrd="0" presId="urn:microsoft.com/office/officeart/2005/8/layout/vList2"/>
    <dgm:cxn modelId="{97FF60FD-1E6B-4628-ABB2-1510999149C4}" type="presOf" srcId="{C97D651C-7605-4520-8F0D-3108E811EA79}" destId="{AB835572-4D1A-42CB-9F72-A3865757A12D}" srcOrd="0" destOrd="0" presId="urn:microsoft.com/office/officeart/2005/8/layout/vList2"/>
    <dgm:cxn modelId="{36C42E8A-9EEC-4223-93BA-A30965496247}" srcId="{0561C188-5309-44AA-9A51-78B0612977FC}" destId="{C97D651C-7605-4520-8F0D-3108E811EA79}" srcOrd="0" destOrd="0" parTransId="{E5DB7487-A08E-416C-BA1B-8D8D6C59EB1F}" sibTransId="{25F0F8F3-1328-4C75-B77C-20323C5E330F}"/>
    <dgm:cxn modelId="{D53E929D-8840-44D4-8A1F-F6EAA13FC509}" type="presParOf" srcId="{55FF5A87-C9F4-4E0C-8426-EA3F24C846FB}" destId="{AB835572-4D1A-42CB-9F72-A3865757A12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80CFE4-99C5-4655-91F6-BCB11FEF3732}">
      <dsp:nvSpPr>
        <dsp:cNvPr id="0" name=""/>
        <dsp:cNvSpPr/>
      </dsp:nvSpPr>
      <dsp:spPr>
        <a:xfrm>
          <a:off x="0" y="4399"/>
          <a:ext cx="10476411" cy="6762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La protection de l’enfance, encadrée par la loi n° 2007-293 du 5 mars 2007, distingue l’information préoccupante (IP) du signalement des enfants en danger. Qu’impliquent ces notions ?</a:t>
          </a:r>
          <a:endParaRPr lang="fr-FR" sz="1700" kern="1200" dirty="0"/>
        </a:p>
      </dsp:txBody>
      <dsp:txXfrm>
        <a:off x="33012" y="37411"/>
        <a:ext cx="10410387" cy="6102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7081F7-8148-4D6B-90D6-9001D299E816}">
      <dsp:nvSpPr>
        <dsp:cNvPr id="0" name=""/>
        <dsp:cNvSpPr/>
      </dsp:nvSpPr>
      <dsp:spPr>
        <a:xfrm>
          <a:off x="0" y="15737"/>
          <a:ext cx="9313817" cy="3103608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61ABE9-EFDC-42A4-908B-A776C4F494B9}">
      <dsp:nvSpPr>
        <dsp:cNvPr id="0" name=""/>
        <dsp:cNvSpPr/>
      </dsp:nvSpPr>
      <dsp:spPr>
        <a:xfrm>
          <a:off x="753372" y="791639"/>
          <a:ext cx="7776673" cy="15518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25120" rIns="0" bIns="3251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200" b="1" kern="1200" smtClean="0"/>
            <a:t>L’information préoccupante, une alerte sur un mineur en danger</a:t>
          </a:r>
          <a:endParaRPr lang="fr-FR" sz="3200" kern="1200"/>
        </a:p>
      </dsp:txBody>
      <dsp:txXfrm>
        <a:off x="753372" y="791639"/>
        <a:ext cx="7776673" cy="155180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E3CBB1-48BA-4259-A19F-75967529D450}">
      <dsp:nvSpPr>
        <dsp:cNvPr id="0" name=""/>
        <dsp:cNvSpPr/>
      </dsp:nvSpPr>
      <dsp:spPr>
        <a:xfrm>
          <a:off x="0" y="31165"/>
          <a:ext cx="10345782" cy="5110559"/>
        </a:xfrm>
        <a:prstGeom prst="roundRect">
          <a:avLst/>
        </a:prstGeom>
        <a:solidFill>
          <a:schemeClr val="tx1">
            <a:lumMod val="50000"/>
            <a:lumOff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/>
            <a:t>L’information préoccupante est définie comme étant </a:t>
          </a:r>
          <a:r>
            <a:rPr lang="fr-FR" sz="2800" i="1" kern="1200" dirty="0" smtClean="0"/>
            <a:t>« une information transmise à la cellule départementale mentionnée au deuxième alinéa de l’article L. 226-3 pour alerter le président du conseil départemental sur la situation d’un mineur, bénéficiant ou non d’un accompagnement :</a:t>
          </a:r>
          <a:r>
            <a:rPr lang="fr-FR" sz="2800" kern="1200" dirty="0" smtClean="0"/>
            <a:t/>
          </a:r>
          <a:br>
            <a:rPr lang="fr-FR" sz="2800" kern="1200" dirty="0" smtClean="0"/>
          </a:br>
          <a:r>
            <a:rPr lang="fr-FR" sz="2800" i="1" kern="1200" dirty="0" smtClean="0"/>
            <a:t>– pouvant laisser craindre que sa santé, sa sécurité ou sa moralité sont en danger ou en risque de l’être</a:t>
          </a:r>
          <a:r>
            <a:rPr lang="fr-FR" sz="2800" kern="1200" dirty="0" smtClean="0"/>
            <a:t/>
          </a:r>
          <a:br>
            <a:rPr lang="fr-FR" sz="2800" kern="1200" dirty="0" smtClean="0"/>
          </a:br>
          <a:r>
            <a:rPr lang="fr-FR" sz="2800" i="1" kern="1200" dirty="0" smtClean="0"/>
            <a:t>– ou que les conditions de son éducation ou de son développement physique, affectif, intellectuel et social sont gravement compromises ou en risque de l’être »</a:t>
          </a:r>
          <a:r>
            <a:rPr lang="fr-FR" sz="2800" kern="1200" dirty="0" smtClean="0"/>
            <a:t> (art. R226-2-2 du Code de l’action sociale et des familles).</a:t>
          </a:r>
          <a:endParaRPr lang="fr-FR" sz="2800" kern="1200" dirty="0"/>
        </a:p>
      </dsp:txBody>
      <dsp:txXfrm>
        <a:off x="249477" y="280642"/>
        <a:ext cx="9846828" cy="461160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5DC50A-5842-412D-80EC-15C85F052320}">
      <dsp:nvSpPr>
        <dsp:cNvPr id="0" name=""/>
        <dsp:cNvSpPr/>
      </dsp:nvSpPr>
      <dsp:spPr>
        <a:xfrm>
          <a:off x="0" y="35122"/>
          <a:ext cx="10384970" cy="3966177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019733-0C8A-4734-ABB8-33B5C108B5C0}">
      <dsp:nvSpPr>
        <dsp:cNvPr id="0" name=""/>
        <dsp:cNvSpPr/>
      </dsp:nvSpPr>
      <dsp:spPr>
        <a:xfrm>
          <a:off x="836660" y="1026667"/>
          <a:ext cx="8539204" cy="19830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416560" rIns="0" bIns="416560" numCol="1" spcCol="1270" anchor="ctr" anchorCtr="0">
          <a:noAutofit/>
        </a:bodyPr>
        <a:lstStyle/>
        <a:p>
          <a:pPr lvl="0" algn="ctr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100" b="1" kern="1200" smtClean="0"/>
            <a:t>Le signalement, une obligation légale pour dénoncer des faits graves</a:t>
          </a:r>
          <a:endParaRPr lang="fr-FR" sz="4100" kern="1200"/>
        </a:p>
      </dsp:txBody>
      <dsp:txXfrm>
        <a:off x="836660" y="1026667"/>
        <a:ext cx="8539204" cy="198308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2567E0-36C6-4F4C-93E2-938F52CAADBE}">
      <dsp:nvSpPr>
        <dsp:cNvPr id="0" name=""/>
        <dsp:cNvSpPr/>
      </dsp:nvSpPr>
      <dsp:spPr>
        <a:xfrm>
          <a:off x="0" y="15330"/>
          <a:ext cx="10424160" cy="2808000"/>
        </a:xfrm>
        <a:prstGeom prst="roundRect">
          <a:avLst/>
        </a:prstGeom>
        <a:solidFill>
          <a:schemeClr val="tx1">
            <a:lumMod val="50000"/>
            <a:lumOff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kern="1200" dirty="0" smtClean="0"/>
            <a:t>Le terme est désormais réservé à la saisine de l’autorité judiciaire.</a:t>
          </a:r>
          <a:r>
            <a:rPr lang="fr-FR" sz="2400" kern="1200" dirty="0" smtClean="0"/>
            <a:t/>
          </a:r>
          <a:br>
            <a:rPr lang="fr-FR" sz="2400" kern="1200" dirty="0" smtClean="0"/>
          </a:br>
          <a:r>
            <a:rPr lang="fr-FR" sz="2400" kern="1200" dirty="0" smtClean="0"/>
            <a:t>Cependant, dans les cas où la gravité de la situation le justifie, </a:t>
          </a:r>
          <a:r>
            <a:rPr lang="fr-FR" sz="2400" b="1" kern="1200" dirty="0" smtClean="0"/>
            <a:t>tout personnel de l’Éducation nationale peut aviser directement le procureur de la République </a:t>
          </a:r>
          <a:r>
            <a:rPr lang="fr-FR" sz="2400" kern="1200" dirty="0" smtClean="0"/>
            <a:t>en tant que personne travaillant dans un service public susceptible de connaître des situations de danger (art. L 226-4 du Code l’action sociale et des familles) sous réserve d’adresser une copie de cette transmission au président du conseil départemental.</a:t>
          </a:r>
          <a:endParaRPr lang="fr-FR" sz="2400" kern="1200" dirty="0"/>
        </a:p>
      </dsp:txBody>
      <dsp:txXfrm>
        <a:off x="137075" y="152405"/>
        <a:ext cx="10150010" cy="253385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2C8430-26AD-4D64-809F-A1268D22C350}">
      <dsp:nvSpPr>
        <dsp:cNvPr id="0" name=""/>
        <dsp:cNvSpPr/>
      </dsp:nvSpPr>
      <dsp:spPr>
        <a:xfrm>
          <a:off x="0" y="55281"/>
          <a:ext cx="10400715" cy="671580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b="1" kern="1200" smtClean="0"/>
            <a:t>L’information aux familles, une action effectuée par le département</a:t>
          </a:r>
          <a:endParaRPr lang="fr-FR" sz="2800" kern="1200"/>
        </a:p>
      </dsp:txBody>
      <dsp:txXfrm>
        <a:off x="32784" y="88065"/>
        <a:ext cx="10335147" cy="60601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DFA955-750D-4506-998A-3E620C86271D}">
      <dsp:nvSpPr>
        <dsp:cNvPr id="0" name=""/>
        <dsp:cNvSpPr/>
      </dsp:nvSpPr>
      <dsp:spPr>
        <a:xfrm>
          <a:off x="0" y="141526"/>
          <a:ext cx="10424160" cy="599625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b="1" kern="1200" dirty="0" smtClean="0"/>
            <a:t>La protection administrative, des mesures concrètes proposées aux familles</a:t>
          </a:r>
          <a:endParaRPr lang="fr-FR" sz="2500" kern="1200" dirty="0"/>
        </a:p>
      </dsp:txBody>
      <dsp:txXfrm>
        <a:off x="29271" y="170797"/>
        <a:ext cx="10365618" cy="54108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835572-4D1A-42CB-9F72-A3865757A12D}">
      <dsp:nvSpPr>
        <dsp:cNvPr id="0" name=""/>
        <dsp:cNvSpPr/>
      </dsp:nvSpPr>
      <dsp:spPr>
        <a:xfrm>
          <a:off x="0" y="8543"/>
          <a:ext cx="7479683" cy="575639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kern="1200" dirty="0" smtClean="0"/>
            <a:t>La protection judiciaire</a:t>
          </a:r>
          <a:endParaRPr lang="fr-FR" sz="2400" kern="1200" dirty="0"/>
        </a:p>
      </dsp:txBody>
      <dsp:txXfrm>
        <a:off x="28100" y="36643"/>
        <a:ext cx="7423483" cy="5194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108D7-1022-4EA9-A9B3-79B02BBFD0F5}" type="datetimeFigureOut">
              <a:rPr lang="fr-FR" smtClean="0"/>
              <a:t>21/06/2022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D3963-18B5-459A-91E7-C75DF564F3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4366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108D7-1022-4EA9-A9B3-79B02BBFD0F5}" type="datetimeFigureOut">
              <a:rPr lang="fr-FR" smtClean="0"/>
              <a:t>21/06/2022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D3963-18B5-459A-91E7-C75DF564F3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6491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108D7-1022-4EA9-A9B3-79B02BBFD0F5}" type="datetimeFigureOut">
              <a:rPr lang="fr-FR" smtClean="0"/>
              <a:t>21/06/2022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D3963-18B5-459A-91E7-C75DF564F3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871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108D7-1022-4EA9-A9B3-79B02BBFD0F5}" type="datetimeFigureOut">
              <a:rPr lang="fr-FR" smtClean="0"/>
              <a:t>21/06/2022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D3963-18B5-459A-91E7-C75DF564F3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8720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108D7-1022-4EA9-A9B3-79B02BBFD0F5}" type="datetimeFigureOut">
              <a:rPr lang="fr-FR" smtClean="0"/>
              <a:t>21/06/2022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D3963-18B5-459A-91E7-C75DF564F3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3513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108D7-1022-4EA9-A9B3-79B02BBFD0F5}" type="datetimeFigureOut">
              <a:rPr lang="fr-FR" smtClean="0"/>
              <a:t>21/06/2022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D3963-18B5-459A-91E7-C75DF564F3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3024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108D7-1022-4EA9-A9B3-79B02BBFD0F5}" type="datetimeFigureOut">
              <a:rPr lang="fr-FR" smtClean="0"/>
              <a:t>21/06/2022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D3963-18B5-459A-91E7-C75DF564F3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7730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108D7-1022-4EA9-A9B3-79B02BBFD0F5}" type="datetimeFigureOut">
              <a:rPr lang="fr-FR" smtClean="0"/>
              <a:t>21/06/2022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D3963-18B5-459A-91E7-C75DF564F3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3583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108D7-1022-4EA9-A9B3-79B02BBFD0F5}" type="datetimeFigureOut">
              <a:rPr lang="fr-FR" smtClean="0"/>
              <a:t>21/06/2022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D3963-18B5-459A-91E7-C75DF564F3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4725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108D7-1022-4EA9-A9B3-79B02BBFD0F5}" type="datetimeFigureOut">
              <a:rPr lang="fr-FR" smtClean="0"/>
              <a:t>21/06/2022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D3963-18B5-459A-91E7-C75DF564F3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1128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108D7-1022-4EA9-A9B3-79B02BBFD0F5}" type="datetimeFigureOut">
              <a:rPr lang="fr-FR" smtClean="0"/>
              <a:t>21/06/2022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D3963-18B5-459A-91E7-C75DF564F3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9903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108D7-1022-4EA9-A9B3-79B02BBFD0F5}" type="datetimeFigureOut">
              <a:rPr lang="fr-FR" smtClean="0"/>
              <a:t>21/06/2022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D3963-18B5-459A-91E7-C75DF564F3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338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62595" y="2664823"/>
            <a:ext cx="10071462" cy="2463367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4800" kern="1800" dirty="0">
                <a:solidFill>
                  <a:srgbClr val="0059A1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Information préoccupante ou </a:t>
            </a:r>
            <a:r>
              <a:rPr lang="fr-FR" sz="4800" kern="1800" dirty="0" smtClean="0">
                <a:solidFill>
                  <a:srgbClr val="0059A1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signalement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4800" kern="1800" dirty="0" smtClean="0">
                <a:solidFill>
                  <a:srgbClr val="0059A1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4800" kern="1800" dirty="0">
                <a:solidFill>
                  <a:srgbClr val="0059A1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quelles différences ?</a:t>
            </a:r>
            <a:endParaRPr lang="fr-FR" sz="2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6063175" y="5795889"/>
            <a:ext cx="46564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Sources: ASL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55668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me 2"/>
          <p:cNvGraphicFramePr/>
          <p:nvPr/>
        </p:nvGraphicFramePr>
        <p:xfrm>
          <a:off x="809897" y="909055"/>
          <a:ext cx="10476411" cy="6850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me 6"/>
          <p:cNvGraphicFramePr/>
          <p:nvPr>
            <p:extLst>
              <p:ext uri="{D42A27DB-BD31-4B8C-83A1-F6EECF244321}">
                <p14:modId xmlns:p14="http://schemas.microsoft.com/office/powerpoint/2010/main" val="4095019972"/>
              </p:ext>
            </p:extLst>
          </p:nvPr>
        </p:nvGraphicFramePr>
        <p:xfrm>
          <a:off x="1201783" y="2416630"/>
          <a:ext cx="9313817" cy="31350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675485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Graphic spid="7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2445259496"/>
              </p:ext>
            </p:extLst>
          </p:nvPr>
        </p:nvGraphicFramePr>
        <p:xfrm>
          <a:off x="809897" y="1045029"/>
          <a:ext cx="10345783" cy="51728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48002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1463806305"/>
              </p:ext>
            </p:extLst>
          </p:nvPr>
        </p:nvGraphicFramePr>
        <p:xfrm>
          <a:off x="927463" y="1554480"/>
          <a:ext cx="10384971" cy="40364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36433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2750766321"/>
              </p:ext>
            </p:extLst>
          </p:nvPr>
        </p:nvGraphicFramePr>
        <p:xfrm>
          <a:off x="862149" y="764550"/>
          <a:ext cx="10424160" cy="28386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862148" y="4709876"/>
            <a:ext cx="6706269" cy="157414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b="1" dirty="0">
                <a:solidFill>
                  <a:srgbClr val="0058A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À savoir</a:t>
            </a:r>
            <a:r>
              <a:rPr lang="fr-FR" dirty="0">
                <a:solidFill>
                  <a:srgbClr val="0058A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FR" dirty="0">
                <a:solidFill>
                  <a:srgbClr val="0058A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dirty="0">
                <a:solidFill>
                  <a:srgbClr val="0058A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Tout fonctionnaire qui a la connaissance d’un crime ou d’un délit dans l’exercice de ses fonctions « est tenu d’en donner avis sans délai au procureur de la République » (art. 40 du Code de procédure pénale).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5705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3950" y="862887"/>
            <a:ext cx="11090031" cy="48750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400" b="1" dirty="0">
                <a:solidFill>
                  <a:srgbClr val="26262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 schéma de transmission, une réflexion partagée entre différents acteurs</a:t>
            </a:r>
            <a:endParaRPr lang="fr-F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43950" y="1816637"/>
            <a:ext cx="11090031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>
                <a:solidFill>
                  <a:srgbClr val="262626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Les personnels de l’école, de l’établissement ou tout autre intervenant extérieur travaillant au contact des enfants et repérant des difficultés doivent mener une réflexion partagée avec les différents acteurs : directeur d’école, </a:t>
            </a:r>
            <a:r>
              <a:rPr lang="fr-FR" sz="2000" dirty="0" smtClean="0">
                <a:solidFill>
                  <a:srgbClr val="262626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assistant </a:t>
            </a:r>
            <a:r>
              <a:rPr lang="fr-FR" sz="2000" dirty="0">
                <a:solidFill>
                  <a:srgbClr val="262626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social, médecin, infirmier, psychologue scolaire, </a:t>
            </a:r>
            <a:r>
              <a:rPr lang="fr-FR" sz="2000" dirty="0" smtClean="0">
                <a:solidFill>
                  <a:srgbClr val="262626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inspecteur </a:t>
            </a:r>
            <a:r>
              <a:rPr lang="fr-FR" sz="2000" dirty="0">
                <a:solidFill>
                  <a:srgbClr val="262626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de l’Éducation nationale (IEN) et inspecteur d’académie adjoint des services de l’Éducation nationale (IA-DASEN)</a:t>
            </a:r>
            <a:r>
              <a:rPr lang="fr-FR" dirty="0">
                <a:solidFill>
                  <a:srgbClr val="262626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br>
              <a:rPr lang="fr-FR" dirty="0">
                <a:solidFill>
                  <a:srgbClr val="262626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543950" y="3954178"/>
            <a:ext cx="3082895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fr-FR" dirty="0">
                <a:solidFill>
                  <a:srgbClr val="262626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Cette réflexion peut aboutir :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543950" y="4578962"/>
            <a:ext cx="11238017" cy="1779333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dirty="0">
                <a:solidFill>
                  <a:srgbClr val="26262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à des propositions d’accompagnement par des professionnels éducatifs, sociaux ou de santé en cas de difficultés sociales, familiales ou de santé ;</a:t>
            </a:r>
            <a:endParaRPr lang="fr-FR" sz="1600" dirty="0" smtClean="0">
              <a:solidFill>
                <a:srgbClr val="262626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dirty="0">
                <a:solidFill>
                  <a:srgbClr val="26262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à la transmission d’une information préoccupante au CRIP (cellule de recueil, d’évaluation et de traitement des informations préoccupantes du conseil général) en cas de danger ou risque de danger ;</a:t>
            </a:r>
            <a:endParaRPr lang="fr-FR" sz="1600" dirty="0" smtClean="0">
              <a:solidFill>
                <a:srgbClr val="262626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dirty="0">
                <a:solidFill>
                  <a:srgbClr val="26262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à un signalement au procureur de la République en cas de danger grave ou imminent.</a:t>
            </a:r>
            <a:endParaRPr lang="fr-FR" sz="1600" dirty="0">
              <a:solidFill>
                <a:srgbClr val="262626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543950" y="169817"/>
            <a:ext cx="3082895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En pratique: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50974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2513125184"/>
              </p:ext>
            </p:extLst>
          </p:nvPr>
        </p:nvGraphicFramePr>
        <p:xfrm>
          <a:off x="951913" y="413610"/>
          <a:ext cx="10400715" cy="782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951913" y="2493744"/>
            <a:ext cx="10203767" cy="165314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400" b="1" dirty="0">
                <a:solidFill>
                  <a:srgbClr val="26262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Les titulaires de l’autorité parentale sont avisés par le président du conseil départemental de la mise en place d’une évaluation</a:t>
            </a:r>
            <a:r>
              <a:rPr lang="fr-FR" sz="2400" dirty="0">
                <a:solidFill>
                  <a:srgbClr val="26262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sauf si cela est contraire à l’intérêt de l’enfant notamment dans les situations de maltraitance (art. D226-2-6 du Code de l’action sociale et des familles).</a:t>
            </a:r>
            <a:endParaRPr lang="fr-F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1690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2859409877"/>
              </p:ext>
            </p:extLst>
          </p:nvPr>
        </p:nvGraphicFramePr>
        <p:xfrm>
          <a:off x="829994" y="666827"/>
          <a:ext cx="10424160" cy="8826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Rectangle 1"/>
          <p:cNvSpPr/>
          <p:nvPr/>
        </p:nvSpPr>
        <p:spPr>
          <a:xfrm>
            <a:off x="829994" y="2213310"/>
            <a:ext cx="10424160" cy="217828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b="1" dirty="0">
                <a:solidFill>
                  <a:srgbClr val="26262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À partir d’une information « préoccupante », une rencontre est proposée aux parents et à leurs enfants partageant le même domicile</a:t>
            </a:r>
            <a:r>
              <a:rPr lang="fr-FR" dirty="0">
                <a:solidFill>
                  <a:srgbClr val="26262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Une évaluation de la situation familiale est engagée. L’évaluation peut conclure à :</a:t>
            </a:r>
            <a:endParaRPr lang="fr-F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dirty="0">
                <a:solidFill>
                  <a:srgbClr val="26262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 classement sans suite ;</a:t>
            </a:r>
            <a:endParaRPr lang="fr-FR" sz="1600" dirty="0">
              <a:solidFill>
                <a:srgbClr val="262626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dirty="0">
                <a:solidFill>
                  <a:srgbClr val="26262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une mesure de protection administrative ;</a:t>
            </a:r>
            <a:endParaRPr lang="fr-FR" sz="1600" dirty="0">
              <a:solidFill>
                <a:srgbClr val="262626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dirty="0">
                <a:solidFill>
                  <a:srgbClr val="26262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une saisine de l’autorité judiciaire.</a:t>
            </a:r>
            <a:endParaRPr lang="fr-FR" sz="1600" dirty="0">
              <a:solidFill>
                <a:srgbClr val="262626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29994" y="4705108"/>
            <a:ext cx="10424160" cy="157414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solidFill>
                  <a:srgbClr val="26262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protection administrative consiste en plusieurs types de mesures qui peuvent être proposées aux parents par l’aide sociale à l’enfance : accompagnement social, aides financières, action éducative à domicile, accueil provisoire, etc.</a:t>
            </a:r>
            <a:br>
              <a:rPr lang="fr-FR" dirty="0">
                <a:solidFill>
                  <a:srgbClr val="26262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dirty="0">
                <a:solidFill>
                  <a:srgbClr val="262626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 la famille refuse les propositions d’aides ou si les mesures sont restées sans résultat, un signalement est adressé au procureur de la République.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5505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2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1433782534"/>
              </p:ext>
            </p:extLst>
          </p:nvPr>
        </p:nvGraphicFramePr>
        <p:xfrm>
          <a:off x="1050361" y="270005"/>
          <a:ext cx="7479683" cy="592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697664" y="1103070"/>
            <a:ext cx="11032782" cy="204671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À partir d’un signalement, les procédures judiciaires sont :</a:t>
            </a: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procédure pénale liée à la constatation et la sanction d’une infraction ;</a:t>
            </a: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procédure civile liée à l’évaluation d’une situation de danger grave encouru par l’enfant et des défaillances voire des carences des détenteurs de l’autorité parentale ;</a:t>
            </a: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saisine du Juge des enfants en vue de l’ouverture d’un dossier en assistance éducative.</a:t>
            </a:r>
            <a:endParaRPr lang="fr-F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97664" y="3285620"/>
            <a:ext cx="11032782" cy="247862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 Juge des enfants, après audience des détenteurs de l’autorité parentale et débats contradictoires peut ordonner :</a:t>
            </a: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 non-lieu à assistance éducative ;</a:t>
            </a: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une mesure judiciaire d’investigation éducative (MJIE) ;</a:t>
            </a: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une mesure d’assistance éducative en milieu ouvert (AEMO) ;</a:t>
            </a: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une ordonnance de placement provisoire (OPP).</a:t>
            </a:r>
            <a:endParaRPr lang="fr-F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8243" y="5900083"/>
            <a:ext cx="1135162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b="1" dirty="0">
                <a:solidFill>
                  <a:srgbClr val="0058A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Rappel de L’ASL</a:t>
            </a:r>
            <a:r>
              <a:rPr lang="fr-FR" sz="1400" dirty="0">
                <a:solidFill>
                  <a:srgbClr val="0058A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fr-FR" sz="1400" dirty="0">
                <a:solidFill>
                  <a:srgbClr val="0058A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fr-FR" sz="1400" dirty="0">
                <a:solidFill>
                  <a:srgbClr val="0058A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 L’information préoccupante (IP) n’a </a:t>
            </a:r>
            <a:r>
              <a:rPr lang="fr-FR" sz="1400" i="1" dirty="0">
                <a:solidFill>
                  <a:srgbClr val="0058A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 pas pour objet de déterminer la véracité des faits allégués »</a:t>
            </a:r>
            <a:r>
              <a:rPr lang="fr-FR" sz="1400" dirty="0">
                <a:solidFill>
                  <a:srgbClr val="0058A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(art. 1 du décret n° 2016-1476 du 28 octobre 2016).</a:t>
            </a:r>
            <a:br>
              <a:rPr lang="fr-FR" sz="1400" dirty="0">
                <a:solidFill>
                  <a:srgbClr val="0058A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3915077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4" grpId="0" animBg="1"/>
      <p:bldP spid="5" grpId="0" animBg="1"/>
      <p:bldP spid="6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806</Words>
  <Application>Microsoft Office PowerPoint</Application>
  <PresentationFormat>Grand écran</PresentationFormat>
  <Paragraphs>35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Comic Sans MS</vt:lpstr>
      <vt:lpstr>Symbol</vt:lpstr>
      <vt:lpstr>Times New Roman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claude.maltaverne</dc:creator>
  <cp:lastModifiedBy>claude.maltaverne</cp:lastModifiedBy>
  <cp:revision>8</cp:revision>
  <dcterms:created xsi:type="dcterms:W3CDTF">2022-06-02T10:51:57Z</dcterms:created>
  <dcterms:modified xsi:type="dcterms:W3CDTF">2022-06-21T11:29:31Z</dcterms:modified>
</cp:coreProperties>
</file>