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2"/>
  </p:notesMasterIdLst>
  <p:handoutMasterIdLst>
    <p:handoutMasterId r:id="rId13"/>
  </p:handoutMasterIdLst>
  <p:sldIdLst>
    <p:sldId id="256" r:id="rId2"/>
    <p:sldId id="269" r:id="rId3"/>
    <p:sldId id="267" r:id="rId4"/>
    <p:sldId id="266" r:id="rId5"/>
    <p:sldId id="259" r:id="rId6"/>
    <p:sldId id="265" r:id="rId7"/>
    <p:sldId id="270" r:id="rId8"/>
    <p:sldId id="261" r:id="rId9"/>
    <p:sldId id="272" r:id="rId10"/>
    <p:sldId id="262" r:id="rId11"/>
  </p:sldIdLst>
  <p:sldSz cx="12192000" cy="6858000"/>
  <p:notesSz cx="10234613" cy="71040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436116" cy="355882"/>
          </a:xfrm>
          <a:prstGeom prst="rect">
            <a:avLst/>
          </a:prstGeom>
        </p:spPr>
        <p:txBody>
          <a:bodyPr vert="horz" lIns="94614" tIns="47307" rIns="94614" bIns="47307" rtlCol="0"/>
          <a:lstStyle>
            <a:lvl1pPr algn="l">
              <a:defRPr sz="1200"/>
            </a:lvl1pPr>
          </a:lstStyle>
          <a:p>
            <a:endParaRPr lang="fr-FR"/>
          </a:p>
        </p:txBody>
      </p:sp>
      <p:sp>
        <p:nvSpPr>
          <p:cNvPr id="3" name="Espace réservé de la date 2"/>
          <p:cNvSpPr>
            <a:spLocks noGrp="1"/>
          </p:cNvSpPr>
          <p:nvPr>
            <p:ph type="dt" sz="quarter" idx="1"/>
          </p:nvPr>
        </p:nvSpPr>
        <p:spPr>
          <a:xfrm>
            <a:off x="5796109" y="0"/>
            <a:ext cx="4436116" cy="355882"/>
          </a:xfrm>
          <a:prstGeom prst="rect">
            <a:avLst/>
          </a:prstGeom>
        </p:spPr>
        <p:txBody>
          <a:bodyPr vert="horz" lIns="94614" tIns="47307" rIns="94614" bIns="47307" rtlCol="0"/>
          <a:lstStyle>
            <a:lvl1pPr algn="r">
              <a:defRPr sz="1200"/>
            </a:lvl1pPr>
          </a:lstStyle>
          <a:p>
            <a:fld id="{816D28C6-50FB-47AF-91C8-A8F89B439E7D}" type="datetimeFigureOut">
              <a:rPr lang="fr-FR" smtClean="0"/>
              <a:t>08/11/2021</a:t>
            </a:fld>
            <a:endParaRPr lang="fr-FR"/>
          </a:p>
        </p:txBody>
      </p:sp>
      <p:sp>
        <p:nvSpPr>
          <p:cNvPr id="4" name="Espace réservé du pied de page 3"/>
          <p:cNvSpPr>
            <a:spLocks noGrp="1"/>
          </p:cNvSpPr>
          <p:nvPr>
            <p:ph type="ftr" sz="quarter" idx="2"/>
          </p:nvPr>
        </p:nvSpPr>
        <p:spPr>
          <a:xfrm>
            <a:off x="1" y="6748182"/>
            <a:ext cx="4436116" cy="355881"/>
          </a:xfrm>
          <a:prstGeom prst="rect">
            <a:avLst/>
          </a:prstGeom>
        </p:spPr>
        <p:txBody>
          <a:bodyPr vert="horz" lIns="94614" tIns="47307" rIns="94614" bIns="47307"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796109" y="6748182"/>
            <a:ext cx="4436116" cy="355881"/>
          </a:xfrm>
          <a:prstGeom prst="rect">
            <a:avLst/>
          </a:prstGeom>
        </p:spPr>
        <p:txBody>
          <a:bodyPr vert="horz" lIns="94614" tIns="47307" rIns="94614" bIns="47307" rtlCol="0" anchor="b"/>
          <a:lstStyle>
            <a:lvl1pPr algn="r">
              <a:defRPr sz="1200"/>
            </a:lvl1pPr>
          </a:lstStyle>
          <a:p>
            <a:fld id="{0BF5AA5A-FFDE-4F13-A3AB-FCD018B06A03}" type="slidenum">
              <a:rPr lang="fr-FR" smtClean="0"/>
              <a:t>‹N°›</a:t>
            </a:fld>
            <a:endParaRPr lang="fr-FR"/>
          </a:p>
        </p:txBody>
      </p:sp>
    </p:spTree>
    <p:extLst>
      <p:ext uri="{BB962C8B-B14F-4D97-AF65-F5344CB8AC3E}">
        <p14:creationId xmlns:p14="http://schemas.microsoft.com/office/powerpoint/2010/main" val="1215534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436114" cy="355882"/>
          </a:xfrm>
          <a:prstGeom prst="rect">
            <a:avLst/>
          </a:prstGeom>
        </p:spPr>
        <p:txBody>
          <a:bodyPr vert="horz" lIns="94485" tIns="47242" rIns="94485" bIns="47242" rtlCol="0"/>
          <a:lstStyle>
            <a:lvl1pPr algn="l">
              <a:defRPr sz="1200"/>
            </a:lvl1pPr>
          </a:lstStyle>
          <a:p>
            <a:endParaRPr lang="fr-FR"/>
          </a:p>
        </p:txBody>
      </p:sp>
      <p:sp>
        <p:nvSpPr>
          <p:cNvPr id="3" name="Espace réservé de la date 2"/>
          <p:cNvSpPr>
            <a:spLocks noGrp="1"/>
          </p:cNvSpPr>
          <p:nvPr>
            <p:ph type="dt" idx="1"/>
          </p:nvPr>
        </p:nvSpPr>
        <p:spPr>
          <a:xfrm>
            <a:off x="5796110" y="0"/>
            <a:ext cx="4436114" cy="355882"/>
          </a:xfrm>
          <a:prstGeom prst="rect">
            <a:avLst/>
          </a:prstGeom>
        </p:spPr>
        <p:txBody>
          <a:bodyPr vert="horz" lIns="94485" tIns="47242" rIns="94485" bIns="47242" rtlCol="0"/>
          <a:lstStyle>
            <a:lvl1pPr algn="r">
              <a:defRPr sz="1200"/>
            </a:lvl1pPr>
          </a:lstStyle>
          <a:p>
            <a:fld id="{29DDBB6F-72A2-4A60-B794-25963F0F2D81}" type="datetimeFigureOut">
              <a:rPr lang="fr-FR" smtClean="0"/>
              <a:t>08/11/2021</a:t>
            </a:fld>
            <a:endParaRPr lang="fr-FR"/>
          </a:p>
        </p:txBody>
      </p:sp>
      <p:sp>
        <p:nvSpPr>
          <p:cNvPr id="4" name="Espace réservé de l'image des diapositives 3"/>
          <p:cNvSpPr>
            <a:spLocks noGrp="1" noRot="1" noChangeAspect="1"/>
          </p:cNvSpPr>
          <p:nvPr>
            <p:ph type="sldImg" idx="2"/>
          </p:nvPr>
        </p:nvSpPr>
        <p:spPr>
          <a:xfrm>
            <a:off x="2987675" y="887413"/>
            <a:ext cx="4259263" cy="2397125"/>
          </a:xfrm>
          <a:prstGeom prst="rect">
            <a:avLst/>
          </a:prstGeom>
          <a:noFill/>
          <a:ln w="12700">
            <a:solidFill>
              <a:prstClr val="black"/>
            </a:solidFill>
          </a:ln>
        </p:spPr>
        <p:txBody>
          <a:bodyPr vert="horz" lIns="94485" tIns="47242" rIns="94485" bIns="47242" rtlCol="0" anchor="ctr"/>
          <a:lstStyle/>
          <a:p>
            <a:endParaRPr lang="fr-FR"/>
          </a:p>
        </p:txBody>
      </p:sp>
      <p:sp>
        <p:nvSpPr>
          <p:cNvPr id="5" name="Espace réservé des notes 4"/>
          <p:cNvSpPr>
            <a:spLocks noGrp="1"/>
          </p:cNvSpPr>
          <p:nvPr>
            <p:ph type="body" sz="quarter" idx="3"/>
          </p:nvPr>
        </p:nvSpPr>
        <p:spPr>
          <a:xfrm>
            <a:off x="1022985" y="3418718"/>
            <a:ext cx="8188646" cy="2797338"/>
          </a:xfrm>
          <a:prstGeom prst="rect">
            <a:avLst/>
          </a:prstGeom>
        </p:spPr>
        <p:txBody>
          <a:bodyPr vert="horz" lIns="94485" tIns="47242" rIns="94485" bIns="47242"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748182"/>
            <a:ext cx="4436114" cy="355881"/>
          </a:xfrm>
          <a:prstGeom prst="rect">
            <a:avLst/>
          </a:prstGeom>
        </p:spPr>
        <p:txBody>
          <a:bodyPr vert="horz" lIns="94485" tIns="47242" rIns="94485" bIns="4724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796110" y="6748182"/>
            <a:ext cx="4436114" cy="355881"/>
          </a:xfrm>
          <a:prstGeom prst="rect">
            <a:avLst/>
          </a:prstGeom>
        </p:spPr>
        <p:txBody>
          <a:bodyPr vert="horz" lIns="94485" tIns="47242" rIns="94485" bIns="47242" rtlCol="0" anchor="b"/>
          <a:lstStyle>
            <a:lvl1pPr algn="r">
              <a:defRPr sz="1200"/>
            </a:lvl1pPr>
          </a:lstStyle>
          <a:p>
            <a:fld id="{59A2E113-221A-48C8-A4E6-5B468EF4A652}" type="slidenum">
              <a:rPr lang="fr-FR" smtClean="0"/>
              <a:t>‹N°›</a:t>
            </a:fld>
            <a:endParaRPr lang="fr-FR"/>
          </a:p>
        </p:txBody>
      </p:sp>
    </p:spTree>
    <p:extLst>
      <p:ext uri="{BB962C8B-B14F-4D97-AF65-F5344CB8AC3E}">
        <p14:creationId xmlns:p14="http://schemas.microsoft.com/office/powerpoint/2010/main" val="3119124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4BFB94E5-26F6-4E66-8669-46705C7DCC23}" type="datetime1">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38C666A-E316-4EE2-A198-97016E374D93}" type="datetime1">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F7BA07B-9BE6-49D1-8037-427A77C03D28}" type="datetime1">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49A1D7B-7764-4CB6-80BE-CCE0891A94BE}" type="datetime1">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BCCB711-8328-4E7F-B5D0-C59538316CC2}" type="datetime1">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CA27A0-0B17-4F86-B2D6-B026A02A795B}" type="datetime1">
              <a:rPr lang="en-US" smtClean="0"/>
              <a:t>11/8/2021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082B99-7CAB-4F1E-915D-AE755C1F5E28}" type="datetime1">
              <a:rPr lang="en-US" smtClean="0"/>
              <a:t>11/8/2021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DECFB3D-901E-4ABF-B2C0-E6FE74BA0087}" type="datetime1">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18BF312-D786-4E8D-AF0F-AFE344718FBD}" type="datetime1">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4030A54-E4FF-4FF1-A484-91D566EB51B2}" type="datetime1">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3AA19D1B-2EFC-433E-9C09-9240F52B7636}" type="datetime1">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4995955-8036-4D2D-8112-7750D24C7796}" type="datetime1">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2F33BEA-B80D-436F-978F-1E393DD13603}" type="datetime1">
              <a:rPr lang="en-US" smtClean="0"/>
              <a:t>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50B95D35-237D-4C58-9D97-B3F149D1B491}" type="datetime1">
              <a:rPr lang="en-US" smtClean="0"/>
              <a:t>11/8/2021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62BCF64-47B0-4138-B2A8-DD709AB2E4ED}" type="datetime1">
              <a:rPr lang="en-US" smtClean="0"/>
              <a:t>11/8/2021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7" name="Date Placeholder 4"/>
          <p:cNvSpPr>
            <a:spLocks noGrp="1"/>
          </p:cNvSpPr>
          <p:nvPr>
            <p:ph type="dt" sz="half" idx="10"/>
          </p:nvPr>
        </p:nvSpPr>
        <p:spPr/>
        <p:txBody>
          <a:bodyPr/>
          <a:lstStyle/>
          <a:p>
            <a:fld id="{654450AB-5C38-4E0D-A60F-DC31E9D92F15}" type="datetime1">
              <a:rPr lang="en-US" smtClean="0"/>
              <a:t>11/8/2021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961F8C42-BBD6-4E17-8D2F-955C195462EF}" type="datetime1">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B70C3A6-9699-4F62-ABA6-ACB203D801FA}" type="datetime1">
              <a:rPr lang="en-US" smtClean="0"/>
              <a:t>11/8/2021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padlet.com/cpdeps_71/fiz0ay6fusim525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67573" y="2724330"/>
            <a:ext cx="8825658" cy="3329581"/>
          </a:xfrm>
        </p:spPr>
        <p:txBody>
          <a:bodyPr/>
          <a:lstStyle/>
          <a:p>
            <a:r>
              <a:rPr lang="fr-FR" dirty="0" smtClean="0">
                <a:latin typeface="Marianne" panose="02000000000000000000" pitchFamily="50" charset="0"/>
              </a:rPr>
              <a:t>30 Minutes d’activité </a:t>
            </a:r>
            <a:br>
              <a:rPr lang="fr-FR" dirty="0" smtClean="0">
                <a:latin typeface="Marianne" panose="02000000000000000000" pitchFamily="50" charset="0"/>
              </a:rPr>
            </a:br>
            <a:r>
              <a:rPr lang="fr-FR" dirty="0" smtClean="0">
                <a:latin typeface="Marianne" panose="02000000000000000000" pitchFamily="50" charset="0"/>
              </a:rPr>
              <a:t>physique</a:t>
            </a:r>
            <a:br>
              <a:rPr lang="fr-FR" dirty="0" smtClean="0">
                <a:latin typeface="Marianne" panose="02000000000000000000" pitchFamily="50" charset="0"/>
              </a:rPr>
            </a:br>
            <a:r>
              <a:rPr lang="fr-FR" dirty="0" smtClean="0">
                <a:latin typeface="Marianne" panose="02000000000000000000" pitchFamily="50" charset="0"/>
              </a:rPr>
              <a:t>quotidienne</a:t>
            </a:r>
            <a:endParaRPr lang="fr-FR" dirty="0">
              <a:latin typeface="Marianne" panose="02000000000000000000" pitchFamily="50"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202" y="1672046"/>
            <a:ext cx="5567872" cy="3161212"/>
          </a:xfrm>
          <a:prstGeom prst="rect">
            <a:avLst/>
          </a:prstGeom>
        </p:spPr>
      </p:pic>
      <p:sp>
        <p:nvSpPr>
          <p:cNvPr id="3" name="Rectangle 2"/>
          <p:cNvSpPr/>
          <p:nvPr/>
        </p:nvSpPr>
        <p:spPr>
          <a:xfrm>
            <a:off x="532388" y="445588"/>
            <a:ext cx="3020709" cy="369332"/>
          </a:xfrm>
          <a:prstGeom prst="rect">
            <a:avLst/>
          </a:prstGeom>
        </p:spPr>
        <p:txBody>
          <a:bodyPr wrap="square">
            <a:spAutoFit/>
          </a:bodyPr>
          <a:lstStyle/>
          <a:p>
            <a:r>
              <a:rPr lang="fr-FR" dirty="0" smtClean="0">
                <a:latin typeface="Marianne" panose="02000000000000000000" pitchFamily="50" charset="0"/>
              </a:rPr>
              <a:t>Collège IEN 30/09/2021</a:t>
            </a:r>
            <a:endParaRPr lang="fr-FR" dirty="0">
              <a:latin typeface="Marianne" panose="02000000000000000000" pitchFamily="50" charset="0"/>
            </a:endParaRPr>
          </a:p>
        </p:txBody>
      </p:sp>
    </p:spTree>
    <p:extLst>
      <p:ext uri="{BB962C8B-B14F-4D97-AF65-F5344CB8AC3E}">
        <p14:creationId xmlns:p14="http://schemas.microsoft.com/office/powerpoint/2010/main" val="2787845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1114825"/>
          </a:xfrm>
        </p:spPr>
        <p:txBody>
          <a:bodyPr/>
          <a:lstStyle/>
          <a:p>
            <a:r>
              <a:rPr lang="fr-FR" dirty="0" smtClean="0">
                <a:latin typeface="Marianne" panose="02000000000000000000" pitchFamily="50" charset="0"/>
              </a:rPr>
              <a:t>Soutien au dispositif</a:t>
            </a:r>
            <a:r>
              <a:rPr lang="fr-FR" dirty="0"/>
              <a:t/>
            </a:r>
            <a:br>
              <a:rPr lang="fr-FR" dirty="0"/>
            </a:br>
            <a:endParaRPr lang="fr-FR" dirty="0"/>
          </a:p>
        </p:txBody>
      </p:sp>
      <p:sp>
        <p:nvSpPr>
          <p:cNvPr id="3" name="Espace réservé du contenu 2"/>
          <p:cNvSpPr>
            <a:spLocks noGrp="1"/>
          </p:cNvSpPr>
          <p:nvPr>
            <p:ph idx="1"/>
          </p:nvPr>
        </p:nvSpPr>
        <p:spPr>
          <a:xfrm>
            <a:off x="1103312" y="2052918"/>
            <a:ext cx="8946541" cy="4073562"/>
          </a:xfrm>
        </p:spPr>
        <p:txBody>
          <a:bodyPr>
            <a:normAutofit/>
          </a:bodyPr>
          <a:lstStyle/>
          <a:p>
            <a:r>
              <a:rPr lang="fr-FR" sz="2400" dirty="0" smtClean="0">
                <a:latin typeface="Marianne" panose="02000000000000000000" pitchFamily="50" charset="0"/>
              </a:rPr>
              <a:t>Des sportifs de haut </a:t>
            </a:r>
            <a:r>
              <a:rPr lang="fr-FR" sz="2400" dirty="0" smtClean="0">
                <a:latin typeface="Marianne" panose="02000000000000000000" pitchFamily="50" charset="0"/>
              </a:rPr>
              <a:t>niveau</a:t>
            </a:r>
            <a:endParaRPr lang="fr-FR" sz="2400" dirty="0" smtClean="0">
              <a:latin typeface="Marianne" panose="02000000000000000000" pitchFamily="50" charset="0"/>
            </a:endParaRPr>
          </a:p>
          <a:p>
            <a:r>
              <a:rPr lang="fr-FR" sz="2400" dirty="0" smtClean="0">
                <a:latin typeface="Marianne" panose="02000000000000000000" pitchFamily="50" charset="0"/>
              </a:rPr>
              <a:t>Des associations </a:t>
            </a:r>
            <a:r>
              <a:rPr lang="fr-FR" sz="2400" dirty="0" smtClean="0">
                <a:latin typeface="Marianne" panose="02000000000000000000" pitchFamily="50" charset="0"/>
              </a:rPr>
              <a:t>partenaires</a:t>
            </a:r>
            <a:endParaRPr lang="fr-FR" sz="2400" dirty="0" smtClean="0">
              <a:latin typeface="Marianne" panose="02000000000000000000" pitchFamily="50" charset="0"/>
            </a:endParaRPr>
          </a:p>
          <a:p>
            <a:r>
              <a:rPr lang="fr-FR" sz="2400" dirty="0" smtClean="0">
                <a:latin typeface="Marianne" panose="02000000000000000000" pitchFamily="50" charset="0"/>
              </a:rPr>
              <a:t>KIT </a:t>
            </a:r>
            <a:r>
              <a:rPr lang="fr-FR" sz="2400" dirty="0">
                <a:latin typeface="Marianne" panose="02000000000000000000" pitchFamily="50" charset="0"/>
              </a:rPr>
              <a:t>SPORTIF (NOVEMBRE 2021</a:t>
            </a:r>
            <a:r>
              <a:rPr lang="fr-FR" sz="2400" dirty="0" smtClean="0">
                <a:latin typeface="Marianne" panose="02000000000000000000" pitchFamily="50" charset="0"/>
              </a:rPr>
              <a:t>)</a:t>
            </a:r>
            <a:endParaRPr lang="fr-FR" sz="2400" dirty="0">
              <a:latin typeface="Marianne" panose="02000000000000000000" pitchFamily="50" charset="0"/>
            </a:endParaRPr>
          </a:p>
          <a:p>
            <a:pPr lvl="2"/>
            <a:r>
              <a:rPr lang="fr-FR" sz="2400" dirty="0" smtClean="0">
                <a:latin typeface="Marianne" panose="02000000000000000000" pitchFamily="50" charset="0"/>
              </a:rPr>
              <a:t>Du matériel </a:t>
            </a:r>
            <a:r>
              <a:rPr lang="fr-FR" sz="2400" dirty="0" err="1" smtClean="0">
                <a:latin typeface="Marianne" panose="02000000000000000000" pitchFamily="50" charset="0"/>
              </a:rPr>
              <a:t>multi-usage</a:t>
            </a:r>
            <a:endParaRPr lang="fr-FR" sz="2400" dirty="0" smtClean="0">
              <a:latin typeface="Marianne" panose="02000000000000000000" pitchFamily="50" charset="0"/>
            </a:endParaRPr>
          </a:p>
          <a:p>
            <a:pPr lvl="2"/>
            <a:r>
              <a:rPr lang="fr-FR" sz="2400" dirty="0" smtClean="0">
                <a:latin typeface="Marianne" panose="02000000000000000000" pitchFamily="50" charset="0"/>
              </a:rPr>
              <a:t>Des fiches pédagogiques</a:t>
            </a:r>
          </a:p>
          <a:p>
            <a:pPr lvl="2"/>
            <a:r>
              <a:rPr lang="fr-FR" sz="2400" dirty="0" smtClean="0">
                <a:latin typeface="Marianne" panose="02000000000000000000" pitchFamily="50" charset="0"/>
              </a:rPr>
              <a:t>Des fiches parents.</a:t>
            </a:r>
          </a:p>
          <a:p>
            <a:pPr marL="914400" lvl="2" indent="0">
              <a:buNone/>
            </a:pPr>
            <a:endParaRPr lang="fr-FR" sz="2400" dirty="0">
              <a:latin typeface="Marianne" panose="02000000000000000000" pitchFamily="50" charset="0"/>
            </a:endParaRPr>
          </a:p>
          <a:p>
            <a:pPr marL="0" indent="0">
              <a:buNone/>
            </a:pPr>
            <a:r>
              <a:rPr lang="fr-FR" sz="1800" i="1" dirty="0" smtClean="0">
                <a:latin typeface="Marianne" panose="02000000000000000000" pitchFamily="50" charset="0"/>
              </a:rPr>
              <a:t>Uniquement pour les classes inscrites et validées</a:t>
            </a:r>
            <a:endParaRPr lang="fr-FR" sz="1800" i="1" dirty="0">
              <a:latin typeface="Marianne" panose="02000000000000000000" pitchFamily="50"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9907" y="1646944"/>
            <a:ext cx="4392973" cy="3024459"/>
          </a:xfrm>
          <a:prstGeom prst="rect">
            <a:avLst/>
          </a:prstGeom>
        </p:spPr>
      </p:pic>
      <p:sp>
        <p:nvSpPr>
          <p:cNvPr id="5" name="Espace réservé du numéro de diapositive 4"/>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2544918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cadre institutionnel</a:t>
            </a:r>
            <a:endParaRPr lang="fr-FR" dirty="0"/>
          </a:p>
        </p:txBody>
      </p:sp>
      <p:sp>
        <p:nvSpPr>
          <p:cNvPr id="3" name="Espace réservé du contenu 2"/>
          <p:cNvSpPr>
            <a:spLocks noGrp="1"/>
          </p:cNvSpPr>
          <p:nvPr>
            <p:ph idx="1"/>
          </p:nvPr>
        </p:nvSpPr>
        <p:spPr>
          <a:xfrm>
            <a:off x="646111" y="1645920"/>
            <a:ext cx="11045145" cy="4558937"/>
          </a:xfrm>
        </p:spPr>
        <p:txBody>
          <a:bodyPr>
            <a:normAutofit/>
          </a:bodyPr>
          <a:lstStyle/>
          <a:p>
            <a:r>
              <a:rPr lang="fr-FR" b="1" dirty="0" smtClean="0">
                <a:latin typeface="Marianne" panose="02000000000000000000" pitchFamily="50" charset="0"/>
              </a:rPr>
              <a:t>Bulletin officiel n°26 du 1er juillet 2021</a:t>
            </a:r>
          </a:p>
          <a:p>
            <a:pPr marL="0" indent="0">
              <a:buNone/>
            </a:pPr>
            <a:endParaRPr lang="fr-FR" dirty="0" smtClean="0">
              <a:latin typeface="Marianne" panose="02000000000000000000" pitchFamily="50" charset="0"/>
            </a:endParaRPr>
          </a:p>
          <a:p>
            <a:pPr algn="just"/>
            <a:r>
              <a:rPr lang="fr-FR" dirty="0" smtClean="0">
                <a:latin typeface="Marianne" panose="02000000000000000000" pitchFamily="50" charset="0"/>
              </a:rPr>
              <a:t>Le MENJS s'engage, en collaboration avec Paris 2024, pour que chaque élève bénéficie, à l'école élémentaire, d'au moins 30 minutes d'activité physique quotidienne (APQ), en complément de l'EPS. </a:t>
            </a:r>
            <a:r>
              <a:rPr lang="fr-FR" dirty="0">
                <a:latin typeface="Marianne" panose="02000000000000000000" pitchFamily="50" charset="0"/>
              </a:rPr>
              <a:t>Cette initiative s'inscrit dans le cadre de la démarche École promotrice de santé, qui fédère les actions éducatives et les projets pédagogiques de promotion de la santé dans le projet d'école, ainsi que dans la Stratégie nationale sport-santé 2019-2024 (SNSS</a:t>
            </a:r>
            <a:r>
              <a:rPr lang="fr-FR" dirty="0" smtClean="0">
                <a:latin typeface="Marianne" panose="02000000000000000000" pitchFamily="50" charset="0"/>
              </a:rPr>
              <a:t>)</a:t>
            </a:r>
          </a:p>
          <a:p>
            <a:pPr algn="just"/>
            <a:endParaRPr lang="fr-FR" dirty="0" smtClean="0">
              <a:latin typeface="Marianne" panose="02000000000000000000" pitchFamily="50" charset="0"/>
            </a:endParaRPr>
          </a:p>
          <a:p>
            <a:pPr algn="just"/>
            <a:r>
              <a:rPr lang="fr-FR" b="1" dirty="0" smtClean="0">
                <a:latin typeface="Marianne" panose="02000000000000000000" pitchFamily="50" charset="0"/>
              </a:rPr>
              <a:t>Cible </a:t>
            </a:r>
            <a:r>
              <a:rPr lang="fr-FR" b="1" dirty="0">
                <a:latin typeface="Marianne" panose="02000000000000000000" pitchFamily="50" charset="0"/>
              </a:rPr>
              <a:t>2024 </a:t>
            </a:r>
            <a:r>
              <a:rPr lang="fr-FR" dirty="0">
                <a:latin typeface="Marianne" panose="02000000000000000000" pitchFamily="50" charset="0"/>
              </a:rPr>
              <a:t>: 30 % des écoles publiques et privées </a:t>
            </a:r>
            <a:r>
              <a:rPr lang="fr-FR" dirty="0" smtClean="0">
                <a:latin typeface="Marianne" panose="02000000000000000000" pitchFamily="50" charset="0"/>
              </a:rPr>
              <a:t>engagées </a:t>
            </a:r>
            <a:r>
              <a:rPr lang="fr-FR" dirty="0">
                <a:latin typeface="Marianne" panose="02000000000000000000" pitchFamily="50" charset="0"/>
              </a:rPr>
              <a:t>dans le dispositif sur la base du volontariat</a:t>
            </a:r>
            <a:r>
              <a:rPr lang="fr-FR" dirty="0" smtClean="0">
                <a:latin typeface="Marianne" panose="02000000000000000000" pitchFamily="50" charset="0"/>
              </a:rPr>
              <a:t>. (depuis les objectifs ont augmenté NDA)</a:t>
            </a:r>
            <a:endParaRPr lang="fr-FR" dirty="0">
              <a:latin typeface="Marianne" panose="02000000000000000000" pitchFamily="50" charset="0"/>
            </a:endParaRPr>
          </a:p>
          <a:p>
            <a:pPr algn="just"/>
            <a:endParaRPr lang="fr-FR" sz="2800" dirty="0" smtClean="0">
              <a:latin typeface="Marianne" panose="02000000000000000000" pitchFamily="50" charset="0"/>
            </a:endParaRPr>
          </a:p>
          <a:p>
            <a:pPr algn="just"/>
            <a:endParaRPr lang="fr-FR" sz="2800" dirty="0">
              <a:latin typeface="Marianne" panose="02000000000000000000" pitchFamily="50" charset="0"/>
            </a:endParaRPr>
          </a:p>
        </p:txBody>
      </p:sp>
      <p:sp>
        <p:nvSpPr>
          <p:cNvPr id="4" name="Espace réservé du numéro de diapositive 3"/>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206292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4" y="1144184"/>
            <a:ext cx="7889966" cy="5019544"/>
          </a:xfrm>
          <a:prstGeom prst="rect">
            <a:avLst/>
          </a:prstGeom>
        </p:spPr>
      </p:pic>
      <p:sp>
        <p:nvSpPr>
          <p:cNvPr id="5" name="Rectangle 4"/>
          <p:cNvSpPr/>
          <p:nvPr/>
        </p:nvSpPr>
        <p:spPr>
          <a:xfrm>
            <a:off x="304059" y="6245660"/>
            <a:ext cx="11582400" cy="307777"/>
          </a:xfrm>
          <a:prstGeom prst="rect">
            <a:avLst/>
          </a:prstGeom>
        </p:spPr>
        <p:txBody>
          <a:bodyPr wrap="square">
            <a:spAutoFit/>
          </a:bodyPr>
          <a:lstStyle/>
          <a:p>
            <a:pPr algn="ctr"/>
            <a:r>
              <a:rPr lang="fr-FR" sz="1400" dirty="0" smtClean="0">
                <a:latin typeface="Marianne" panose="02000000000000000000" pitchFamily="50" charset="0"/>
              </a:rPr>
              <a:t>Source : ANSES, Agence </a:t>
            </a:r>
            <a:r>
              <a:rPr lang="fr-FR" sz="1400" dirty="0">
                <a:latin typeface="Marianne" panose="02000000000000000000" pitchFamily="50" charset="0"/>
              </a:rPr>
              <a:t>nationale de la sécurité sanitaire de l’alimentation, de l’environnement et du travail </a:t>
            </a:r>
          </a:p>
        </p:txBody>
      </p:sp>
      <p:pic>
        <p:nvPicPr>
          <p:cNvPr id="6" name="Image 5"/>
          <p:cNvPicPr>
            <a:picLocks noChangeAspect="1"/>
          </p:cNvPicPr>
          <p:nvPr/>
        </p:nvPicPr>
        <p:blipFill>
          <a:blip r:embed="rId3"/>
          <a:stretch>
            <a:fillRect/>
          </a:stretch>
        </p:blipFill>
        <p:spPr>
          <a:xfrm>
            <a:off x="8954945" y="4023361"/>
            <a:ext cx="2931514" cy="1625982"/>
          </a:xfrm>
          <a:prstGeom prst="rect">
            <a:avLst/>
          </a:prstGeom>
        </p:spPr>
      </p:pic>
      <p:sp>
        <p:nvSpPr>
          <p:cNvPr id="8" name="Rectangle 7"/>
          <p:cNvSpPr/>
          <p:nvPr/>
        </p:nvSpPr>
        <p:spPr>
          <a:xfrm>
            <a:off x="8710733" y="2176628"/>
            <a:ext cx="2582120" cy="1477328"/>
          </a:xfrm>
          <a:prstGeom prst="rect">
            <a:avLst/>
          </a:prstGeom>
        </p:spPr>
        <p:txBody>
          <a:bodyPr wrap="square">
            <a:spAutoFit/>
          </a:bodyPr>
          <a:lstStyle/>
          <a:p>
            <a:pPr algn="ctr"/>
            <a:r>
              <a:rPr lang="fr-FR" b="1" dirty="0" smtClean="0"/>
              <a:t>87% des 11-17 ans bougent  moins d’une heure par jour. La France classée 119</a:t>
            </a:r>
            <a:r>
              <a:rPr lang="fr-FR" b="1" baseline="30000" dirty="0" smtClean="0"/>
              <a:t>ème</a:t>
            </a:r>
            <a:r>
              <a:rPr lang="fr-FR" b="1" dirty="0" smtClean="0"/>
              <a:t> sur 146 pays.</a:t>
            </a:r>
            <a:endParaRPr lang="fr-FR" b="1" dirty="0"/>
          </a:p>
        </p:txBody>
      </p:sp>
      <p:sp>
        <p:nvSpPr>
          <p:cNvPr id="2" name="Rectangle 1"/>
          <p:cNvSpPr/>
          <p:nvPr/>
        </p:nvSpPr>
        <p:spPr>
          <a:xfrm>
            <a:off x="809897" y="323588"/>
            <a:ext cx="3814354" cy="738664"/>
          </a:xfrm>
          <a:prstGeom prst="rect">
            <a:avLst/>
          </a:prstGeom>
        </p:spPr>
        <p:txBody>
          <a:bodyPr wrap="square">
            <a:spAutoFit/>
          </a:bodyPr>
          <a:lstStyle/>
          <a:p>
            <a:r>
              <a:rPr lang="fr-FR" sz="4200" dirty="0" smtClean="0">
                <a:latin typeface="Marianne" panose="02000000000000000000" pitchFamily="50" charset="0"/>
              </a:rPr>
              <a:t>Les constats</a:t>
            </a:r>
            <a:endParaRPr lang="fr-FR" sz="4200" i="0" dirty="0">
              <a:effectLst/>
              <a:latin typeface="Marianne" panose="02000000000000000000" pitchFamily="50" charset="0"/>
            </a:endParaRPr>
          </a:p>
        </p:txBody>
      </p:sp>
      <p:sp>
        <p:nvSpPr>
          <p:cNvPr id="3" name="Espace réservé du numéro de diapositive 2"/>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2145885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Marianne" panose="02000000000000000000" pitchFamily="50" charset="0"/>
              </a:rPr>
              <a:t>Les recommandations :</a:t>
            </a:r>
            <a:endParaRPr lang="fr-FR" dirty="0">
              <a:latin typeface="Marianne" panose="02000000000000000000" pitchFamily="50"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87" y="1678949"/>
            <a:ext cx="8436716" cy="4578160"/>
          </a:xfrm>
          <a:prstGeom prst="rect">
            <a:avLst/>
          </a:prstGeom>
        </p:spPr>
      </p:pic>
      <p:sp>
        <p:nvSpPr>
          <p:cNvPr id="3" name="Rectangle 2"/>
          <p:cNvSpPr/>
          <p:nvPr/>
        </p:nvSpPr>
        <p:spPr>
          <a:xfrm>
            <a:off x="9041211" y="2286734"/>
            <a:ext cx="2019246" cy="1569660"/>
          </a:xfrm>
          <a:prstGeom prst="rect">
            <a:avLst/>
          </a:prstGeom>
        </p:spPr>
        <p:txBody>
          <a:bodyPr wrap="square">
            <a:spAutoFit/>
          </a:bodyPr>
          <a:lstStyle/>
          <a:p>
            <a:pPr algn="ctr"/>
            <a:endParaRPr lang="fr-FR" b="1" dirty="0" smtClean="0">
              <a:latin typeface="Marianne" panose="02000000000000000000" pitchFamily="50" charset="0"/>
            </a:endParaRPr>
          </a:p>
          <a:p>
            <a:r>
              <a:rPr lang="fr-FR" sz="2000" b="1" dirty="0" smtClean="0">
                <a:latin typeface="Marianne" panose="02000000000000000000" pitchFamily="50" charset="0"/>
              </a:rPr>
              <a:t>   Qu'est-ce </a:t>
            </a:r>
          </a:p>
          <a:p>
            <a:pPr algn="ctr"/>
            <a:r>
              <a:rPr lang="fr-FR" sz="2000" b="1" dirty="0" smtClean="0">
                <a:latin typeface="Marianne" panose="02000000000000000000" pitchFamily="50" charset="0"/>
              </a:rPr>
              <a:t>que </a:t>
            </a:r>
            <a:r>
              <a:rPr lang="fr-FR" sz="2000" b="1" dirty="0">
                <a:latin typeface="Marianne" panose="02000000000000000000" pitchFamily="50" charset="0"/>
              </a:rPr>
              <a:t>l'exercice </a:t>
            </a:r>
            <a:r>
              <a:rPr lang="fr-FR" sz="2000" b="1" dirty="0" err="1" smtClean="0">
                <a:latin typeface="Marianne" panose="02000000000000000000" pitchFamily="50" charset="0"/>
              </a:rPr>
              <a:t>aérobique</a:t>
            </a:r>
            <a:r>
              <a:rPr lang="fr-FR" sz="2000" b="1" dirty="0" smtClean="0">
                <a:latin typeface="Marianne" panose="02000000000000000000" pitchFamily="50" charset="0"/>
              </a:rPr>
              <a:t> ?</a:t>
            </a:r>
          </a:p>
          <a:p>
            <a:r>
              <a:rPr lang="fr-FR" b="1" dirty="0" smtClean="0">
                <a:latin typeface="Marianne" panose="02000000000000000000" pitchFamily="50" charset="0"/>
              </a:rPr>
              <a:t> </a:t>
            </a:r>
          </a:p>
        </p:txBody>
      </p:sp>
      <p:pic>
        <p:nvPicPr>
          <p:cNvPr id="4" name="Image 3"/>
          <p:cNvPicPr>
            <a:picLocks noChangeAspect="1"/>
          </p:cNvPicPr>
          <p:nvPr/>
        </p:nvPicPr>
        <p:blipFill>
          <a:blip r:embed="rId3"/>
          <a:stretch>
            <a:fillRect/>
          </a:stretch>
        </p:blipFill>
        <p:spPr>
          <a:xfrm>
            <a:off x="8913009" y="452718"/>
            <a:ext cx="1392861" cy="1226231"/>
          </a:xfrm>
          <a:prstGeom prst="rect">
            <a:avLst/>
          </a:prstGeom>
        </p:spPr>
      </p:pic>
      <p:sp>
        <p:nvSpPr>
          <p:cNvPr id="5" name="Espace réservé du numéro de diapositive 4"/>
          <p:cNvSpPr>
            <a:spLocks noGrp="1"/>
          </p:cNvSpPr>
          <p:nvPr>
            <p:ph type="sldNum" sz="quarter" idx="12"/>
          </p:nvPr>
        </p:nvSpPr>
        <p:spPr/>
        <p:txBody>
          <a:bodyPr/>
          <a:lstStyle/>
          <a:p>
            <a:fld id="{D57F1E4F-1CFF-5643-939E-02111984F565}" type="slidenum">
              <a:rPr lang="en-US" smtClean="0"/>
              <a:t>4</a:t>
            </a:fld>
            <a:endParaRPr lang="en-US" dirty="0"/>
          </a:p>
        </p:txBody>
      </p:sp>
      <p:sp>
        <p:nvSpPr>
          <p:cNvPr id="7" name="Rectangle 6"/>
          <p:cNvSpPr/>
          <p:nvPr/>
        </p:nvSpPr>
        <p:spPr>
          <a:xfrm>
            <a:off x="9041211" y="4713575"/>
            <a:ext cx="2690949" cy="1569660"/>
          </a:xfrm>
          <a:prstGeom prst="rect">
            <a:avLst/>
          </a:prstGeom>
        </p:spPr>
        <p:txBody>
          <a:bodyPr wrap="square">
            <a:spAutoFit/>
          </a:bodyPr>
          <a:lstStyle/>
          <a:p>
            <a:pPr algn="just"/>
            <a:r>
              <a:rPr lang="fr-FR" sz="1600" dirty="0">
                <a:latin typeface="Marianne" panose="02000000000000000000" pitchFamily="50" charset="0"/>
              </a:rPr>
              <a:t>Un exercice effectué pendant longtemps, </a:t>
            </a:r>
            <a:r>
              <a:rPr lang="fr-FR" sz="1600" dirty="0" smtClean="0">
                <a:latin typeface="Marianne" panose="02000000000000000000" pitchFamily="50" charset="0"/>
              </a:rPr>
              <a:t> qui </a:t>
            </a:r>
            <a:r>
              <a:rPr lang="fr-FR" sz="1600" dirty="0">
                <a:latin typeface="Marianne" panose="02000000000000000000" pitchFamily="50" charset="0"/>
              </a:rPr>
              <a:t>augmente </a:t>
            </a:r>
            <a:r>
              <a:rPr lang="fr-FR" sz="1600" dirty="0" smtClean="0">
                <a:latin typeface="Marianne" panose="02000000000000000000" pitchFamily="50" charset="0"/>
              </a:rPr>
              <a:t>la </a:t>
            </a:r>
            <a:r>
              <a:rPr lang="fr-FR" sz="1600" dirty="0">
                <a:latin typeface="Marianne" panose="02000000000000000000" pitchFamily="50" charset="0"/>
              </a:rPr>
              <a:t>fréquence cardiaque et améliore la circulation sanguine vers </a:t>
            </a:r>
            <a:endParaRPr lang="fr-FR" sz="1600" dirty="0" smtClean="0">
              <a:latin typeface="Marianne" panose="02000000000000000000" pitchFamily="50" charset="0"/>
            </a:endParaRPr>
          </a:p>
          <a:p>
            <a:pPr algn="just"/>
            <a:r>
              <a:rPr lang="fr-FR" sz="1600" dirty="0" smtClean="0">
                <a:latin typeface="Marianne" panose="02000000000000000000" pitchFamily="50" charset="0"/>
              </a:rPr>
              <a:t>le </a:t>
            </a:r>
            <a:r>
              <a:rPr lang="fr-FR" sz="1600" dirty="0">
                <a:latin typeface="Marianne" panose="02000000000000000000" pitchFamily="50" charset="0"/>
              </a:rPr>
              <a:t>cœur et </a:t>
            </a:r>
            <a:r>
              <a:rPr lang="fr-FR" sz="1600" dirty="0" smtClean="0">
                <a:latin typeface="Marianne" panose="02000000000000000000" pitchFamily="50" charset="0"/>
              </a:rPr>
              <a:t>les </a:t>
            </a:r>
            <a:r>
              <a:rPr lang="fr-FR" sz="1600" dirty="0">
                <a:latin typeface="Marianne" panose="02000000000000000000" pitchFamily="50" charset="0"/>
              </a:rPr>
              <a:t>muscles.</a:t>
            </a:r>
          </a:p>
        </p:txBody>
      </p:sp>
    </p:spTree>
    <p:extLst>
      <p:ext uri="{BB962C8B-B14F-4D97-AF65-F5344CB8AC3E}">
        <p14:creationId xmlns:p14="http://schemas.microsoft.com/office/powerpoint/2010/main" val="1809596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Marianne" panose="02000000000000000000" pitchFamily="50" charset="0"/>
              </a:rPr>
              <a:t>30’ </a:t>
            </a:r>
            <a:r>
              <a:rPr lang="fr-FR" dirty="0" smtClean="0">
                <a:latin typeface="Marianne" panose="02000000000000000000" pitchFamily="50" charset="0"/>
              </a:rPr>
              <a:t>APQ, objectifs.</a:t>
            </a:r>
            <a:r>
              <a:rPr lang="fr-FR" dirty="0">
                <a:latin typeface="Marianne" panose="02000000000000000000" pitchFamily="50" charset="0"/>
              </a:rPr>
              <a:t/>
            </a:r>
            <a:br>
              <a:rPr lang="fr-FR" dirty="0">
                <a:latin typeface="Marianne" panose="02000000000000000000" pitchFamily="50" charset="0"/>
              </a:rPr>
            </a:br>
            <a:endParaRPr lang="fr-FR" dirty="0">
              <a:latin typeface="Marianne" panose="02000000000000000000" pitchFamily="50" charset="0"/>
            </a:endParaRPr>
          </a:p>
        </p:txBody>
      </p:sp>
      <p:sp>
        <p:nvSpPr>
          <p:cNvPr id="3" name="Espace réservé du contenu 2"/>
          <p:cNvSpPr>
            <a:spLocks noGrp="1"/>
          </p:cNvSpPr>
          <p:nvPr>
            <p:ph idx="1"/>
          </p:nvPr>
        </p:nvSpPr>
        <p:spPr>
          <a:xfrm>
            <a:off x="559445" y="1714251"/>
            <a:ext cx="11194868" cy="4195481"/>
          </a:xfrm>
        </p:spPr>
        <p:txBody>
          <a:bodyPr>
            <a:normAutofit lnSpcReduction="10000"/>
          </a:bodyPr>
          <a:lstStyle/>
          <a:p>
            <a:pPr lvl="0">
              <a:buClr>
                <a:srgbClr val="ACD433"/>
              </a:buClr>
            </a:pPr>
            <a:r>
              <a:rPr lang="fr-FR" sz="2800" dirty="0">
                <a:solidFill>
                  <a:prstClr val="white"/>
                </a:solidFill>
                <a:latin typeface="Marianne" panose="02000000000000000000" pitchFamily="50" charset="0"/>
              </a:rPr>
              <a:t>Donner à tous </a:t>
            </a:r>
            <a:r>
              <a:rPr lang="fr-FR" sz="2800" dirty="0" smtClean="0">
                <a:solidFill>
                  <a:prstClr val="white"/>
                </a:solidFill>
                <a:latin typeface="Marianne" panose="02000000000000000000" pitchFamily="50" charset="0"/>
              </a:rPr>
              <a:t>les jeunes </a:t>
            </a:r>
            <a:r>
              <a:rPr lang="fr-FR" sz="2800" dirty="0">
                <a:solidFill>
                  <a:prstClr val="white"/>
                </a:solidFill>
                <a:latin typeface="Marianne" panose="02000000000000000000" pitchFamily="50" charset="0"/>
              </a:rPr>
              <a:t>l’envie et la possibilité d’avoir une pratique d’activité </a:t>
            </a:r>
            <a:r>
              <a:rPr lang="fr-FR" sz="2800" dirty="0" smtClean="0">
                <a:solidFill>
                  <a:prstClr val="white"/>
                </a:solidFill>
                <a:latin typeface="Marianne" panose="02000000000000000000" pitchFamily="50" charset="0"/>
              </a:rPr>
              <a:t>physique </a:t>
            </a:r>
            <a:r>
              <a:rPr lang="fr-FR" sz="2800" dirty="0">
                <a:solidFill>
                  <a:prstClr val="white"/>
                </a:solidFill>
                <a:latin typeface="Marianne" panose="02000000000000000000" pitchFamily="50" charset="0"/>
              </a:rPr>
              <a:t>encadrée </a:t>
            </a:r>
            <a:r>
              <a:rPr lang="fr-FR" sz="2800" dirty="0" smtClean="0">
                <a:solidFill>
                  <a:prstClr val="white"/>
                </a:solidFill>
                <a:latin typeface="Marianne" panose="02000000000000000000" pitchFamily="50" charset="0"/>
              </a:rPr>
              <a:t>puis </a:t>
            </a:r>
            <a:r>
              <a:rPr lang="fr-FR" sz="2800" dirty="0" smtClean="0">
                <a:solidFill>
                  <a:prstClr val="white"/>
                </a:solidFill>
                <a:latin typeface="Marianne" panose="02000000000000000000" pitchFamily="50" charset="0"/>
              </a:rPr>
              <a:t>autonome</a:t>
            </a:r>
          </a:p>
          <a:p>
            <a:pPr marL="0" lvl="0" indent="0">
              <a:buClr>
                <a:srgbClr val="ACD433"/>
              </a:buClr>
              <a:buNone/>
            </a:pPr>
            <a:endParaRPr lang="fr-FR" sz="2800" dirty="0">
              <a:solidFill>
                <a:prstClr val="white"/>
              </a:solidFill>
              <a:latin typeface="Marianne" panose="02000000000000000000" pitchFamily="50" charset="0"/>
            </a:endParaRPr>
          </a:p>
          <a:p>
            <a:pPr lvl="0">
              <a:buClr>
                <a:srgbClr val="ACD433"/>
              </a:buClr>
            </a:pPr>
            <a:r>
              <a:rPr lang="fr-FR" sz="2800" dirty="0" smtClean="0">
                <a:solidFill>
                  <a:prstClr val="white"/>
                </a:solidFill>
                <a:latin typeface="Marianne" panose="02000000000000000000" pitchFamily="50" charset="0"/>
              </a:rPr>
              <a:t>Profiter de la perspective des J.O. 2024 pour encourager la </a:t>
            </a:r>
            <a:r>
              <a:rPr lang="fr-FR" sz="2800" dirty="0">
                <a:solidFill>
                  <a:prstClr val="white"/>
                </a:solidFill>
                <a:latin typeface="Marianne" panose="02000000000000000000" pitchFamily="50" charset="0"/>
              </a:rPr>
              <a:t>reprise de l’activité physique </a:t>
            </a:r>
            <a:r>
              <a:rPr lang="fr-FR" sz="2800" dirty="0" smtClean="0">
                <a:solidFill>
                  <a:prstClr val="white"/>
                </a:solidFill>
                <a:latin typeface="Marianne" panose="02000000000000000000" pitchFamily="50" charset="0"/>
              </a:rPr>
              <a:t>(post confinement</a:t>
            </a:r>
            <a:r>
              <a:rPr lang="fr-FR" sz="2800" dirty="0" smtClean="0">
                <a:solidFill>
                  <a:prstClr val="white"/>
                </a:solidFill>
                <a:latin typeface="Marianne" panose="02000000000000000000" pitchFamily="50" charset="0"/>
              </a:rPr>
              <a:t>)</a:t>
            </a:r>
            <a:endParaRPr lang="fr-FR" sz="2800" dirty="0" smtClean="0">
              <a:solidFill>
                <a:prstClr val="white"/>
              </a:solidFill>
              <a:latin typeface="Marianne" panose="02000000000000000000" pitchFamily="50" charset="0"/>
            </a:endParaRPr>
          </a:p>
          <a:p>
            <a:pPr marL="0" lvl="0" indent="0">
              <a:buClr>
                <a:srgbClr val="ACD433"/>
              </a:buClr>
              <a:buNone/>
            </a:pPr>
            <a:endParaRPr lang="fr-FR" sz="2800" dirty="0" smtClean="0">
              <a:solidFill>
                <a:prstClr val="white"/>
              </a:solidFill>
              <a:latin typeface="Marianne" panose="02000000000000000000" pitchFamily="50" charset="0"/>
            </a:endParaRPr>
          </a:p>
          <a:p>
            <a:pPr lvl="0">
              <a:buClr>
                <a:srgbClr val="ACD433"/>
              </a:buClr>
            </a:pPr>
            <a:r>
              <a:rPr lang="fr-FR" sz="2800" b="1" dirty="0" smtClean="0">
                <a:solidFill>
                  <a:prstClr val="white"/>
                </a:solidFill>
                <a:latin typeface="Marianne" panose="02000000000000000000" pitchFamily="50" charset="0"/>
              </a:rPr>
              <a:t>«</a:t>
            </a:r>
            <a:r>
              <a:rPr lang="fr-FR" sz="2800" b="1" dirty="0">
                <a:solidFill>
                  <a:prstClr val="white"/>
                </a:solidFill>
                <a:latin typeface="Marianne" panose="02000000000000000000" pitchFamily="50" charset="0"/>
              </a:rPr>
              <a:t> Ce qu’il faut vraiment faire, c’est remettre le jeu au centre de la vie de l’enfant », </a:t>
            </a:r>
            <a:r>
              <a:rPr lang="fr-FR" sz="2800" dirty="0" smtClean="0">
                <a:solidFill>
                  <a:prstClr val="white"/>
                </a:solidFill>
                <a:latin typeface="Marianne" panose="02000000000000000000" pitchFamily="50" charset="0"/>
              </a:rPr>
              <a:t>Dre</a:t>
            </a:r>
            <a:r>
              <a:rPr lang="fr-FR" sz="2800" dirty="0">
                <a:solidFill>
                  <a:prstClr val="white"/>
                </a:solidFill>
                <a:latin typeface="Marianne" panose="02000000000000000000" pitchFamily="50" charset="0"/>
              </a:rPr>
              <a:t> Juana </a:t>
            </a:r>
            <a:r>
              <a:rPr lang="fr-FR" sz="2800" dirty="0" err="1" smtClean="0">
                <a:solidFill>
                  <a:prstClr val="white"/>
                </a:solidFill>
                <a:latin typeface="Marianne" panose="02000000000000000000" pitchFamily="50" charset="0"/>
              </a:rPr>
              <a:t>Willumsen</a:t>
            </a:r>
            <a:r>
              <a:rPr lang="fr-FR" sz="2800" dirty="0" smtClean="0">
                <a:solidFill>
                  <a:prstClr val="white"/>
                </a:solidFill>
                <a:latin typeface="Marianne" panose="02000000000000000000" pitchFamily="50" charset="0"/>
              </a:rPr>
              <a:t>, </a:t>
            </a:r>
            <a:r>
              <a:rPr lang="fr-FR" dirty="0" smtClean="0">
                <a:solidFill>
                  <a:prstClr val="white"/>
                </a:solidFill>
                <a:latin typeface="Marianne" panose="02000000000000000000" pitchFamily="50" charset="0"/>
              </a:rPr>
              <a:t>Chargée </a:t>
            </a:r>
            <a:r>
              <a:rPr lang="fr-FR" dirty="0">
                <a:solidFill>
                  <a:prstClr val="white"/>
                </a:solidFill>
                <a:latin typeface="Marianne" panose="02000000000000000000" pitchFamily="50" charset="0"/>
              </a:rPr>
              <a:t>d’étudier les problèmes de l’obésité et de l’activité physique de l’enfant</a:t>
            </a:r>
            <a:r>
              <a:rPr lang="fr-FR" dirty="0" smtClean="0">
                <a:solidFill>
                  <a:prstClr val="white"/>
                </a:solidFill>
                <a:latin typeface="Marianne" panose="02000000000000000000" pitchFamily="50" charset="0"/>
              </a:rPr>
              <a:t>.</a:t>
            </a:r>
            <a:r>
              <a:rPr lang="fr-FR" dirty="0">
                <a:solidFill>
                  <a:prstClr val="white"/>
                </a:solidFill>
                <a:latin typeface="Marianne" panose="02000000000000000000" pitchFamily="50" charset="0"/>
              </a:rPr>
              <a:t> </a:t>
            </a:r>
            <a:r>
              <a:rPr lang="fr-FR" dirty="0" smtClean="0">
                <a:solidFill>
                  <a:prstClr val="white"/>
                </a:solidFill>
                <a:latin typeface="Marianne" panose="02000000000000000000" pitchFamily="50" charset="0"/>
              </a:rPr>
              <a:t>OMS</a:t>
            </a:r>
          </a:p>
          <a:p>
            <a:pPr marL="0" lvl="0" indent="0">
              <a:buClr>
                <a:srgbClr val="ACD433"/>
              </a:buClr>
              <a:buNone/>
            </a:pPr>
            <a:endParaRPr lang="fr-FR" sz="1800" dirty="0">
              <a:solidFill>
                <a:prstClr val="white"/>
              </a:solidFill>
              <a:latin typeface="Marianne" panose="02000000000000000000" pitchFamily="50" charset="0"/>
            </a:endParaRPr>
          </a:p>
          <a:p>
            <a:pPr lvl="0">
              <a:buClr>
                <a:srgbClr val="ACD433"/>
              </a:buClr>
            </a:pPr>
            <a:endParaRPr lang="fr-FR" dirty="0">
              <a:solidFill>
                <a:prstClr val="white"/>
              </a:solidFill>
            </a:endParaRPr>
          </a:p>
          <a:p>
            <a:pPr lvl="0">
              <a:buClr>
                <a:srgbClr val="ACD433"/>
              </a:buClr>
            </a:pPr>
            <a:endParaRPr lang="fr-FR" dirty="0" smtClean="0">
              <a:solidFill>
                <a:prstClr val="white"/>
              </a:solidFill>
            </a:endParaRPr>
          </a:p>
          <a:p>
            <a:endParaRPr lang="fr-FR" dirty="0"/>
          </a:p>
        </p:txBody>
      </p:sp>
      <p:sp>
        <p:nvSpPr>
          <p:cNvPr id="4" name="Espace réservé du numéro de diapositive 3"/>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2748860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Marianne" panose="02000000000000000000" pitchFamily="50" charset="0"/>
              </a:rPr>
              <a:t>Freins identifiés</a:t>
            </a:r>
            <a:endParaRPr lang="fr-FR" dirty="0">
              <a:latin typeface="Marianne" panose="02000000000000000000" pitchFamily="50" charset="0"/>
            </a:endParaRPr>
          </a:p>
        </p:txBody>
      </p:sp>
      <p:sp>
        <p:nvSpPr>
          <p:cNvPr id="3" name="Espace réservé du contenu 2"/>
          <p:cNvSpPr>
            <a:spLocks noGrp="1"/>
          </p:cNvSpPr>
          <p:nvPr>
            <p:ph idx="1"/>
          </p:nvPr>
        </p:nvSpPr>
        <p:spPr>
          <a:xfrm>
            <a:off x="646111" y="1544917"/>
            <a:ext cx="11252378" cy="4889749"/>
          </a:xfrm>
        </p:spPr>
        <p:txBody>
          <a:bodyPr>
            <a:normAutofit fontScale="92500" lnSpcReduction="20000"/>
          </a:bodyPr>
          <a:lstStyle/>
          <a:p>
            <a:r>
              <a:rPr lang="fr-FR" sz="2800" dirty="0" smtClean="0">
                <a:latin typeface="Marianne" panose="02000000000000000000" pitchFamily="50" charset="0"/>
              </a:rPr>
              <a:t>Dispositif en plus de </a:t>
            </a:r>
            <a:r>
              <a:rPr lang="fr-FR" sz="2800" dirty="0" smtClean="0">
                <a:latin typeface="Marianne" panose="02000000000000000000" pitchFamily="50" charset="0"/>
              </a:rPr>
              <a:t>l’EPS </a:t>
            </a:r>
          </a:p>
          <a:p>
            <a:endParaRPr lang="fr-FR" sz="2800" dirty="0" smtClean="0">
              <a:latin typeface="Marianne" panose="02000000000000000000" pitchFamily="50" charset="0"/>
            </a:endParaRPr>
          </a:p>
          <a:p>
            <a:r>
              <a:rPr lang="fr-FR" sz="2800" dirty="0">
                <a:latin typeface="Marianne" panose="02000000000000000000" pitchFamily="50" charset="0"/>
              </a:rPr>
              <a:t>« </a:t>
            </a:r>
            <a:r>
              <a:rPr lang="fr-FR" sz="2800" dirty="0" smtClean="0">
                <a:latin typeface="Marianne" panose="02000000000000000000" pitchFamily="50" charset="0"/>
              </a:rPr>
              <a:t>30 minutes d'activité </a:t>
            </a:r>
            <a:r>
              <a:rPr lang="fr-FR" sz="2800" dirty="0">
                <a:latin typeface="Marianne" panose="02000000000000000000" pitchFamily="50" charset="0"/>
              </a:rPr>
              <a:t>physique les jours où il n'y a pas d'enseignement d'EPS programmé ». </a:t>
            </a:r>
            <a:r>
              <a:rPr lang="fr-FR" sz="2800" dirty="0" smtClean="0">
                <a:latin typeface="Marianne" panose="02000000000000000000" pitchFamily="50" charset="0"/>
              </a:rPr>
              <a:t>Où en est l’EPS </a:t>
            </a:r>
            <a:r>
              <a:rPr lang="fr-FR" sz="2800" dirty="0" smtClean="0">
                <a:latin typeface="Marianne" panose="02000000000000000000" pitchFamily="50" charset="0"/>
              </a:rPr>
              <a:t>?</a:t>
            </a:r>
          </a:p>
          <a:p>
            <a:endParaRPr lang="fr-FR" sz="2800" dirty="0">
              <a:latin typeface="Marianne" panose="02000000000000000000" pitchFamily="50" charset="0"/>
            </a:endParaRPr>
          </a:p>
          <a:p>
            <a:r>
              <a:rPr lang="fr-FR" sz="2800" dirty="0" smtClean="0">
                <a:latin typeface="Marianne" panose="02000000000000000000" pitchFamily="50" charset="0"/>
              </a:rPr>
              <a:t>Du volontariat initial à l’inscription semi-obligatoire à </a:t>
            </a:r>
            <a:r>
              <a:rPr lang="fr-FR" sz="2800" dirty="0" smtClean="0">
                <a:latin typeface="Marianne" panose="02000000000000000000" pitchFamily="50" charset="0"/>
              </a:rPr>
              <a:t>terme </a:t>
            </a:r>
          </a:p>
          <a:p>
            <a:endParaRPr lang="fr-FR" sz="2800" dirty="0" smtClean="0">
              <a:latin typeface="Marianne" panose="02000000000000000000" pitchFamily="50" charset="0"/>
            </a:endParaRPr>
          </a:p>
          <a:p>
            <a:r>
              <a:rPr lang="fr-FR" sz="2800" dirty="0" smtClean="0">
                <a:latin typeface="Marianne" panose="02000000000000000000" pitchFamily="50" charset="0"/>
              </a:rPr>
              <a:t>Un projet </a:t>
            </a:r>
            <a:r>
              <a:rPr lang="fr-FR" sz="2800" dirty="0">
                <a:latin typeface="Marianne" panose="02000000000000000000" pitchFamily="50" charset="0"/>
              </a:rPr>
              <a:t>éducatif validé par le conseil </a:t>
            </a:r>
            <a:r>
              <a:rPr lang="fr-FR" sz="2800" dirty="0" smtClean="0">
                <a:latin typeface="Marianne" panose="02000000000000000000" pitchFamily="50" charset="0"/>
              </a:rPr>
              <a:t>d'école</a:t>
            </a:r>
          </a:p>
          <a:p>
            <a:endParaRPr lang="fr-FR" sz="2800" dirty="0" smtClean="0">
              <a:latin typeface="Marianne" panose="02000000000000000000" pitchFamily="50" charset="0"/>
            </a:endParaRPr>
          </a:p>
          <a:p>
            <a:r>
              <a:rPr lang="fr-FR" sz="2800" dirty="0">
                <a:latin typeface="Marianne" panose="02000000000000000000" pitchFamily="50" charset="0"/>
              </a:rPr>
              <a:t>	Module d'inscription à renseigner sur l'application </a:t>
            </a:r>
            <a:r>
              <a:rPr lang="fr-FR" sz="2800" dirty="0" smtClean="0">
                <a:latin typeface="Marianne" panose="02000000000000000000" pitchFamily="50" charset="0"/>
              </a:rPr>
              <a:t>                « </a:t>
            </a:r>
            <a:r>
              <a:rPr lang="fr-FR" sz="2800" dirty="0">
                <a:latin typeface="Marianne" panose="02000000000000000000" pitchFamily="50" charset="0"/>
              </a:rPr>
              <a:t>démarches simplifiées </a:t>
            </a:r>
            <a:r>
              <a:rPr lang="fr-FR" sz="2800" dirty="0" smtClean="0">
                <a:latin typeface="Marianne" panose="02000000000000000000" pitchFamily="50" charset="0"/>
              </a:rPr>
              <a:t>» </a:t>
            </a:r>
            <a:endParaRPr lang="fr-FR" sz="2800" dirty="0">
              <a:latin typeface="Marianne" panose="02000000000000000000" pitchFamily="50" charset="0"/>
            </a:endParaRPr>
          </a:p>
        </p:txBody>
      </p:sp>
      <p:sp>
        <p:nvSpPr>
          <p:cNvPr id="4" name="Espace réservé du numéro de diapositive 3"/>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2025984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Marianne" panose="02000000000000000000" pitchFamily="50" charset="0"/>
              </a:rPr>
              <a:t>Les points d’appui</a:t>
            </a:r>
            <a:endParaRPr lang="fr-FR" dirty="0">
              <a:latin typeface="Marianne" panose="02000000000000000000" pitchFamily="50" charset="0"/>
            </a:endParaRPr>
          </a:p>
        </p:txBody>
      </p:sp>
      <p:sp>
        <p:nvSpPr>
          <p:cNvPr id="3" name="Espace réservé du contenu 2"/>
          <p:cNvSpPr>
            <a:spLocks noGrp="1"/>
          </p:cNvSpPr>
          <p:nvPr>
            <p:ph idx="1"/>
          </p:nvPr>
        </p:nvSpPr>
        <p:spPr>
          <a:xfrm>
            <a:off x="767322" y="2436740"/>
            <a:ext cx="11424678" cy="4195481"/>
          </a:xfrm>
        </p:spPr>
        <p:txBody>
          <a:bodyPr>
            <a:noAutofit/>
          </a:bodyPr>
          <a:lstStyle/>
          <a:p>
            <a:r>
              <a:rPr lang="fr-FR" sz="2400" dirty="0" smtClean="0">
                <a:latin typeface="Marianne" panose="02000000000000000000" pitchFamily="50" charset="0"/>
              </a:rPr>
              <a:t>Les </a:t>
            </a:r>
            <a:r>
              <a:rPr lang="fr-FR" sz="2400" dirty="0">
                <a:latin typeface="Marianne" panose="02000000000000000000" pitchFamily="50" charset="0"/>
              </a:rPr>
              <a:t>ressources </a:t>
            </a:r>
            <a:r>
              <a:rPr lang="fr-FR" sz="2400" dirty="0" smtClean="0">
                <a:latin typeface="Marianne" panose="02000000000000000000" pitchFamily="50" charset="0"/>
              </a:rPr>
              <a:t>s’étoffent et se </a:t>
            </a:r>
            <a:r>
              <a:rPr lang="fr-FR" sz="2400" dirty="0" smtClean="0">
                <a:latin typeface="Marianne" panose="02000000000000000000" pitchFamily="50" charset="0"/>
              </a:rPr>
              <a:t>multiplient</a:t>
            </a:r>
          </a:p>
          <a:p>
            <a:endParaRPr lang="fr-FR" sz="2400" dirty="0" smtClean="0">
              <a:latin typeface="Marianne" panose="02000000000000000000" pitchFamily="50" charset="0"/>
            </a:endParaRPr>
          </a:p>
          <a:p>
            <a:r>
              <a:rPr lang="fr-FR" sz="2400" dirty="0" smtClean="0">
                <a:latin typeface="Marianne" panose="02000000000000000000" pitchFamily="50" charset="0"/>
              </a:rPr>
              <a:t>L’USEP </a:t>
            </a:r>
            <a:r>
              <a:rPr lang="fr-FR" sz="2400" dirty="0">
                <a:latin typeface="Marianne" panose="02000000000000000000" pitchFamily="50" charset="0"/>
              </a:rPr>
              <a:t>a fourni de nombreux modules </a:t>
            </a:r>
            <a:r>
              <a:rPr lang="fr-FR" sz="2400" dirty="0" smtClean="0">
                <a:latin typeface="Marianne" panose="02000000000000000000" pitchFamily="50" charset="0"/>
              </a:rPr>
              <a:t>d’activité </a:t>
            </a:r>
            <a:r>
              <a:rPr lang="fr-FR" sz="2400" dirty="0" smtClean="0">
                <a:latin typeface="Marianne" panose="02000000000000000000" pitchFamily="50" charset="0"/>
              </a:rPr>
              <a:t>physique </a:t>
            </a:r>
            <a:r>
              <a:rPr lang="fr-FR" sz="2400" dirty="0" smtClean="0">
                <a:latin typeface="Marianne" panose="02000000000000000000" pitchFamily="50" charset="0"/>
              </a:rPr>
              <a:t>quotidienne     </a:t>
            </a:r>
            <a:endParaRPr lang="fr-FR" sz="2400" dirty="0" smtClean="0">
              <a:latin typeface="Marianne" panose="02000000000000000000" pitchFamily="50" charset="0"/>
            </a:endParaRPr>
          </a:p>
          <a:p>
            <a:pPr marL="0" indent="0">
              <a:buNone/>
            </a:pPr>
            <a:endParaRPr lang="fr-FR" sz="1600" dirty="0" smtClean="0">
              <a:latin typeface="Marianne" panose="02000000000000000000" pitchFamily="50" charset="0"/>
            </a:endParaRPr>
          </a:p>
          <a:p>
            <a:r>
              <a:rPr lang="fr-FR" sz="2400" dirty="0" smtClean="0">
                <a:latin typeface="Marianne" panose="02000000000000000000" pitchFamily="50" charset="0"/>
              </a:rPr>
              <a:t>Un </a:t>
            </a:r>
            <a:r>
              <a:rPr lang="fr-FR" sz="2400" dirty="0">
                <a:latin typeface="Marianne" panose="02000000000000000000" pitchFamily="50" charset="0"/>
              </a:rPr>
              <a:t>dossier </a:t>
            </a:r>
            <a:r>
              <a:rPr lang="fr-FR" sz="2400" dirty="0">
                <a:solidFill>
                  <a:prstClr val="white"/>
                </a:solidFill>
                <a:latin typeface="Marianne" panose="02000000000000000000" pitchFamily="50" charset="0"/>
              </a:rPr>
              <a:t>« EPS en distanciation et récréations », </a:t>
            </a:r>
            <a:r>
              <a:rPr lang="fr-FR" sz="2400" dirty="0">
                <a:latin typeface="Marianne" panose="02000000000000000000" pitchFamily="50" charset="0"/>
              </a:rPr>
              <a:t>en ligne sur </a:t>
            </a:r>
            <a:r>
              <a:rPr lang="fr-FR" sz="2400" dirty="0">
                <a:latin typeface="Marianne" panose="02000000000000000000" pitchFamily="50" charset="0"/>
                <a:hlinkClick r:id="rId2"/>
              </a:rPr>
              <a:t>https://padlet.com/cpdeps_71/fiz0ay6fusim5258 </a:t>
            </a:r>
            <a:r>
              <a:rPr lang="fr-FR" sz="2400" dirty="0">
                <a:latin typeface="Marianne" panose="02000000000000000000" pitchFamily="50" charset="0"/>
              </a:rPr>
              <a:t> </a:t>
            </a:r>
            <a:endParaRPr lang="fr-FR" sz="2400" dirty="0" smtClean="0">
              <a:latin typeface="Marianne" panose="02000000000000000000" pitchFamily="50" charset="0"/>
            </a:endParaRPr>
          </a:p>
          <a:p>
            <a:endParaRPr lang="fr-FR" sz="2400" dirty="0">
              <a:latin typeface="Marianne" panose="02000000000000000000" pitchFamily="50" charset="0"/>
            </a:endParaRPr>
          </a:p>
          <a:p>
            <a:r>
              <a:rPr lang="fr-FR" sz="2400" dirty="0" smtClean="0">
                <a:latin typeface="Marianne" panose="02000000000000000000" pitchFamily="50" charset="0"/>
              </a:rPr>
              <a:t>Dossier « bien être </a:t>
            </a:r>
            <a:r>
              <a:rPr lang="fr-FR" sz="2400" dirty="0" smtClean="0">
                <a:latin typeface="Marianne" panose="02000000000000000000" pitchFamily="50" charset="0"/>
              </a:rPr>
              <a:t>»</a:t>
            </a:r>
            <a:endParaRPr lang="fr-FR" sz="2400" dirty="0" smtClean="0">
              <a:latin typeface="Marianne" panose="02000000000000000000" pitchFamily="50" charset="0"/>
            </a:endParaRPr>
          </a:p>
        </p:txBody>
      </p:sp>
      <p:sp>
        <p:nvSpPr>
          <p:cNvPr id="4" name="Rectangle 3"/>
          <p:cNvSpPr/>
          <p:nvPr/>
        </p:nvSpPr>
        <p:spPr>
          <a:xfrm>
            <a:off x="8942397" y="1355416"/>
            <a:ext cx="2978332" cy="1384995"/>
          </a:xfrm>
          <a:prstGeom prst="rect">
            <a:avLst/>
          </a:prstGeom>
        </p:spPr>
        <p:txBody>
          <a:bodyPr wrap="square">
            <a:spAutoFit/>
          </a:bodyPr>
          <a:lstStyle/>
          <a:p>
            <a:pPr algn="ctr"/>
            <a:r>
              <a:rPr lang="fr-FR" sz="2800" dirty="0" smtClean="0">
                <a:latin typeface="Marianne" panose="02000000000000000000" pitchFamily="50" charset="0"/>
              </a:rPr>
              <a:t>Pour </a:t>
            </a:r>
            <a:r>
              <a:rPr lang="fr-FR" sz="2800" dirty="0">
                <a:latin typeface="Marianne" panose="02000000000000000000" pitchFamily="50" charset="0"/>
              </a:rPr>
              <a:t>une mise en place simple dans la classe.</a:t>
            </a:r>
          </a:p>
        </p:txBody>
      </p:sp>
      <p:sp>
        <p:nvSpPr>
          <p:cNvPr id="5" name="Espace réservé du numéro de diapositive 4"/>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2036636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Marianne" panose="02000000000000000000" pitchFamily="50" charset="0"/>
              </a:rPr>
              <a:t>Mise en place</a:t>
            </a:r>
            <a:endParaRPr lang="fr-FR" dirty="0">
              <a:latin typeface="Marianne" panose="02000000000000000000" pitchFamily="50" charset="0"/>
            </a:endParaRPr>
          </a:p>
        </p:txBody>
      </p:sp>
      <p:sp>
        <p:nvSpPr>
          <p:cNvPr id="3" name="Espace réservé du contenu 2"/>
          <p:cNvSpPr>
            <a:spLocks noGrp="1"/>
          </p:cNvSpPr>
          <p:nvPr>
            <p:ph idx="1"/>
          </p:nvPr>
        </p:nvSpPr>
        <p:spPr>
          <a:xfrm>
            <a:off x="300445" y="2113541"/>
            <a:ext cx="3769134" cy="2898008"/>
          </a:xfrm>
        </p:spPr>
        <p:txBody>
          <a:bodyPr>
            <a:normAutofit/>
          </a:bodyPr>
          <a:lstStyle/>
          <a:p>
            <a:r>
              <a:rPr lang="fr-FR" dirty="0" smtClean="0">
                <a:latin typeface="Marianne" panose="02000000000000000000" pitchFamily="50" charset="0"/>
              </a:rPr>
              <a:t>Quand ?</a:t>
            </a:r>
          </a:p>
          <a:p>
            <a:pPr marL="0" indent="0">
              <a:buNone/>
            </a:pPr>
            <a:endParaRPr lang="fr-FR" sz="1200" dirty="0">
              <a:latin typeface="Marianne" panose="02000000000000000000" pitchFamily="50" charset="0"/>
            </a:endParaRPr>
          </a:p>
          <a:p>
            <a:r>
              <a:rPr lang="fr-FR" dirty="0" smtClean="0">
                <a:latin typeface="Marianne" panose="02000000000000000000" pitchFamily="50" charset="0"/>
              </a:rPr>
              <a:t>1 Pauses actives</a:t>
            </a:r>
            <a:endParaRPr lang="fr-FR" dirty="0">
              <a:latin typeface="Marianne" panose="02000000000000000000" pitchFamily="50" charset="0"/>
            </a:endParaRPr>
          </a:p>
          <a:p>
            <a:r>
              <a:rPr lang="fr-FR" dirty="0" smtClean="0">
                <a:latin typeface="Marianne" panose="02000000000000000000" pitchFamily="50" charset="0"/>
              </a:rPr>
              <a:t>2 Pendant les </a:t>
            </a:r>
            <a:r>
              <a:rPr lang="fr-FR" dirty="0" smtClean="0">
                <a:latin typeface="Marianne" panose="02000000000000000000" pitchFamily="50" charset="0"/>
              </a:rPr>
              <a:t>récréations</a:t>
            </a:r>
            <a:endParaRPr lang="fr-FR" dirty="0">
              <a:latin typeface="Marianne" panose="02000000000000000000" pitchFamily="50" charset="0"/>
            </a:endParaRPr>
          </a:p>
          <a:p>
            <a:r>
              <a:rPr lang="fr-FR" dirty="0" smtClean="0">
                <a:latin typeface="Marianne" panose="02000000000000000000" pitchFamily="50" charset="0"/>
              </a:rPr>
              <a:t>3 A l’arrivée à </a:t>
            </a:r>
            <a:r>
              <a:rPr lang="fr-FR" dirty="0" smtClean="0">
                <a:latin typeface="Marianne" panose="02000000000000000000" pitchFamily="50" charset="0"/>
              </a:rPr>
              <a:t>l’école             </a:t>
            </a:r>
            <a:endParaRPr lang="fr-FR" dirty="0" smtClean="0">
              <a:latin typeface="Marianne" panose="02000000000000000000" pitchFamily="50" charset="0"/>
            </a:endParaRPr>
          </a:p>
          <a:p>
            <a:endParaRPr lang="fr-FR" sz="1200" dirty="0" smtClean="0">
              <a:latin typeface="Marianne" panose="02000000000000000000" pitchFamily="50" charset="0"/>
            </a:endParaRPr>
          </a:p>
          <a:p>
            <a:r>
              <a:rPr lang="fr-FR" sz="1200" dirty="0" smtClean="0">
                <a:latin typeface="Marianne" panose="02000000000000000000" pitchFamily="50" charset="0"/>
              </a:rPr>
              <a:t>Rechercher la simplicité</a:t>
            </a:r>
          </a:p>
          <a:p>
            <a:endParaRPr lang="fr-FR" sz="1200" dirty="0" smtClean="0">
              <a:latin typeface="Marianne" panose="02000000000000000000" pitchFamily="50" charset="0"/>
            </a:endParaRPr>
          </a:p>
          <a:p>
            <a:endParaRPr lang="fr-FR" dirty="0"/>
          </a:p>
        </p:txBody>
      </p:sp>
      <p:sp>
        <p:nvSpPr>
          <p:cNvPr id="5" name="Espace réservé du contenu 2"/>
          <p:cNvSpPr txBox="1">
            <a:spLocks/>
          </p:cNvSpPr>
          <p:nvPr/>
        </p:nvSpPr>
        <p:spPr>
          <a:xfrm>
            <a:off x="4327679" y="1980622"/>
            <a:ext cx="3769134" cy="28980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fr-FR" b="1" dirty="0" smtClean="0">
                <a:latin typeface="Marianne" panose="02000000000000000000" pitchFamily="50" charset="0"/>
              </a:rPr>
              <a:t>Où ?</a:t>
            </a:r>
          </a:p>
          <a:p>
            <a:pPr marL="0" indent="0">
              <a:buNone/>
            </a:pPr>
            <a:endParaRPr lang="fr-FR" sz="1200" dirty="0" smtClean="0">
              <a:latin typeface="Marianne" panose="02000000000000000000" pitchFamily="50" charset="0"/>
            </a:endParaRPr>
          </a:p>
          <a:p>
            <a:r>
              <a:rPr lang="fr-FR" dirty="0" smtClean="0">
                <a:latin typeface="Marianne" panose="02000000000000000000" pitchFamily="50" charset="0"/>
              </a:rPr>
              <a:t>1.  Dans la classe</a:t>
            </a:r>
          </a:p>
          <a:p>
            <a:r>
              <a:rPr lang="fr-FR" dirty="0" smtClean="0">
                <a:latin typeface="Marianne" panose="02000000000000000000" pitchFamily="50" charset="0"/>
              </a:rPr>
              <a:t>2. Dans la cour</a:t>
            </a:r>
          </a:p>
          <a:p>
            <a:r>
              <a:rPr lang="fr-FR" dirty="0" smtClean="0">
                <a:latin typeface="Marianne" panose="02000000000000000000" pitchFamily="50" charset="0"/>
              </a:rPr>
              <a:t>3 En grande proximité</a:t>
            </a:r>
          </a:p>
          <a:p>
            <a:endParaRPr lang="fr-FR" sz="1200" dirty="0">
              <a:latin typeface="Marianne" panose="02000000000000000000" pitchFamily="50" charset="0"/>
            </a:endParaRPr>
          </a:p>
          <a:p>
            <a:r>
              <a:rPr lang="fr-FR" sz="1300" dirty="0" smtClean="0">
                <a:latin typeface="Marianne" panose="02000000000000000000" pitchFamily="50" charset="0"/>
              </a:rPr>
              <a:t>Chercher l’unité de lieu</a:t>
            </a:r>
            <a:endParaRPr lang="fr-FR" sz="1300" dirty="0"/>
          </a:p>
        </p:txBody>
      </p:sp>
      <p:sp>
        <p:nvSpPr>
          <p:cNvPr id="6" name="Espace réservé du contenu 2"/>
          <p:cNvSpPr txBox="1">
            <a:spLocks/>
          </p:cNvSpPr>
          <p:nvPr/>
        </p:nvSpPr>
        <p:spPr>
          <a:xfrm>
            <a:off x="8354913" y="1909657"/>
            <a:ext cx="3995253" cy="28980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fr-FR" b="1" dirty="0" smtClean="0">
                <a:latin typeface="Marianne" panose="02000000000000000000" pitchFamily="50" charset="0"/>
              </a:rPr>
              <a:t>Encadrement</a:t>
            </a:r>
            <a:r>
              <a:rPr lang="fr-FR" dirty="0" smtClean="0">
                <a:latin typeface="Marianne" panose="02000000000000000000" pitchFamily="50" charset="0"/>
              </a:rPr>
              <a:t> </a:t>
            </a:r>
          </a:p>
          <a:p>
            <a:pPr marL="0" indent="0">
              <a:buNone/>
            </a:pPr>
            <a:endParaRPr lang="fr-FR" sz="1200" dirty="0" smtClean="0">
              <a:latin typeface="Marianne" panose="02000000000000000000" pitchFamily="50" charset="0"/>
            </a:endParaRPr>
          </a:p>
          <a:p>
            <a:r>
              <a:rPr lang="fr-FR" dirty="0" smtClean="0">
                <a:latin typeface="Marianne" panose="02000000000000000000" pitchFamily="50" charset="0"/>
              </a:rPr>
              <a:t>1.  PE</a:t>
            </a:r>
          </a:p>
          <a:p>
            <a:r>
              <a:rPr lang="fr-FR" dirty="0" smtClean="0">
                <a:latin typeface="Marianne" panose="02000000000000000000" pitchFamily="50" charset="0"/>
              </a:rPr>
              <a:t>2.  ATSEM</a:t>
            </a:r>
          </a:p>
          <a:p>
            <a:r>
              <a:rPr lang="fr-FR" dirty="0" smtClean="0">
                <a:latin typeface="Marianne" panose="02000000000000000000" pitchFamily="50" charset="0"/>
              </a:rPr>
              <a:t>3.  Intervenants extérieurs</a:t>
            </a:r>
            <a:endParaRPr lang="fr-FR" sz="1000" dirty="0" smtClean="0">
              <a:latin typeface="Marianne" panose="02000000000000000000" pitchFamily="50" charset="0"/>
            </a:endParaRPr>
          </a:p>
          <a:p>
            <a:pPr marL="0" indent="0">
              <a:buNone/>
            </a:pPr>
            <a:endParaRPr lang="fr-FR" sz="1200" dirty="0">
              <a:latin typeface="Marianne" panose="02000000000000000000" pitchFamily="50" charset="0"/>
            </a:endParaRPr>
          </a:p>
          <a:p>
            <a:r>
              <a:rPr lang="fr-FR" sz="1300" dirty="0" smtClean="0">
                <a:latin typeface="Marianne" panose="02000000000000000000" pitchFamily="50" charset="0"/>
              </a:rPr>
              <a:t>Attention démarches commerciales</a:t>
            </a:r>
          </a:p>
          <a:p>
            <a:endParaRPr lang="fr-FR" dirty="0"/>
          </a:p>
        </p:txBody>
      </p:sp>
      <p:sp>
        <p:nvSpPr>
          <p:cNvPr id="7" name="Rectangle 6"/>
          <p:cNvSpPr/>
          <p:nvPr/>
        </p:nvSpPr>
        <p:spPr>
          <a:xfrm>
            <a:off x="300445" y="5029504"/>
            <a:ext cx="11547566" cy="1248803"/>
          </a:xfrm>
          <a:prstGeom prst="rect">
            <a:avLst/>
          </a:prstGeom>
        </p:spPr>
        <p:txBody>
          <a:bodyPr wrap="square">
            <a:spAutoFit/>
          </a:bodyPr>
          <a:lstStyle/>
          <a:p>
            <a:pPr algn="just">
              <a:lnSpc>
                <a:spcPct val="107000"/>
              </a:lnSpc>
              <a:spcAft>
                <a:spcPts val="800"/>
              </a:spcAft>
            </a:pPr>
            <a:r>
              <a:rPr lang="fr-FR" sz="1600" dirty="0">
                <a:latin typeface="Marianne" panose="02000000000000000000" pitchFamily="50" charset="0"/>
              </a:rPr>
              <a:t>Une tenue sportive n’est pas </a:t>
            </a:r>
            <a:r>
              <a:rPr lang="fr-FR" sz="1600" dirty="0" smtClean="0">
                <a:latin typeface="Marianne" panose="02000000000000000000" pitchFamily="50" charset="0"/>
              </a:rPr>
              <a:t>nécessaire</a:t>
            </a:r>
            <a:r>
              <a:rPr lang="fr-FR" sz="1600" dirty="0">
                <a:latin typeface="Marianne" panose="02000000000000000000" pitchFamily="50" charset="0"/>
              </a:rPr>
              <a:t>, la cour d’école, les locaux scolaires et les abords de l’école seront utilisés en priorité</a:t>
            </a:r>
            <a:r>
              <a:rPr lang="fr-FR" sz="1600" dirty="0" smtClean="0">
                <a:latin typeface="Marianne" panose="02000000000000000000" pitchFamily="50" charset="0"/>
              </a:rPr>
              <a:t>. </a:t>
            </a:r>
          </a:p>
          <a:p>
            <a:pPr algn="just">
              <a:lnSpc>
                <a:spcPct val="107000"/>
              </a:lnSpc>
              <a:spcAft>
                <a:spcPts val="800"/>
              </a:spcAft>
            </a:pPr>
            <a:r>
              <a:rPr lang="fr-FR" sz="1600" dirty="0" smtClean="0">
                <a:latin typeface="Marianne" panose="02000000000000000000" pitchFamily="50" charset="0"/>
                <a:ea typeface="Calibri" panose="020F0502020204030204" pitchFamily="34" charset="0"/>
                <a:cs typeface="Times New Roman" panose="02020603050405020304" pitchFamily="18" charset="0"/>
              </a:rPr>
              <a:t>Pour les écoles engagées dans le dispositif, les contraintes d’aménagement d’emploi du temps sont à 86% légères à modérées. (Questionnaire)</a:t>
            </a:r>
            <a:endParaRPr lang="fr-FR" sz="1600" dirty="0">
              <a:latin typeface="Marianne" panose="02000000000000000000" pitchFamily="50" charset="0"/>
              <a:ea typeface="Calibri" panose="020F0502020204030204" pitchFamily="34" charset="0"/>
              <a:cs typeface="Times New Roman" panose="02020603050405020304" pitchFamily="18" charset="0"/>
            </a:endParaRPr>
          </a:p>
        </p:txBody>
      </p:sp>
      <p:sp>
        <p:nvSpPr>
          <p:cNvPr id="8" name="Rectangle 7"/>
          <p:cNvSpPr/>
          <p:nvPr/>
        </p:nvSpPr>
        <p:spPr>
          <a:xfrm>
            <a:off x="4411861" y="885387"/>
            <a:ext cx="6244044" cy="830997"/>
          </a:xfrm>
          <a:prstGeom prst="rect">
            <a:avLst/>
          </a:prstGeom>
        </p:spPr>
        <p:txBody>
          <a:bodyPr wrap="square">
            <a:spAutoFit/>
          </a:bodyPr>
          <a:lstStyle/>
          <a:p>
            <a:pPr algn="ctr"/>
            <a:r>
              <a:rPr lang="fr-FR" sz="2400" b="1" dirty="0" smtClean="0">
                <a:latin typeface="Marianne" panose="02000000000000000000" pitchFamily="50" charset="0"/>
              </a:rPr>
              <a:t>RECHERCHE DE COMPLEMENTARITE</a:t>
            </a:r>
            <a:endParaRPr lang="fr-FR" sz="2400" b="1" dirty="0">
              <a:latin typeface="Marianne" panose="02000000000000000000" pitchFamily="50" charset="0"/>
            </a:endParaRPr>
          </a:p>
          <a:p>
            <a:pPr algn="ctr"/>
            <a:r>
              <a:rPr lang="fr-FR" sz="2400" b="1" dirty="0">
                <a:latin typeface="Marianne" panose="02000000000000000000" pitchFamily="50" charset="0"/>
              </a:rPr>
              <a:t>EPS –30’ APQ –SPORT SCOLAIRE  </a:t>
            </a:r>
          </a:p>
        </p:txBody>
      </p:sp>
      <p:sp>
        <p:nvSpPr>
          <p:cNvPr id="4" name="Espace réservé du numéro de diapositive 3"/>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2820554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5576" y="483359"/>
            <a:ext cx="10013087" cy="834786"/>
          </a:xfrm>
        </p:spPr>
        <p:txBody>
          <a:bodyPr/>
          <a:lstStyle/>
          <a:p>
            <a:r>
              <a:rPr lang="fr-FR" dirty="0" smtClean="0">
                <a:latin typeface="Marianne" panose="02000000000000000000" pitchFamily="50" charset="0"/>
              </a:rPr>
              <a:t>Les ressources : </a:t>
            </a:r>
            <a:r>
              <a:rPr lang="fr-FR" sz="3600" dirty="0" smtClean="0">
                <a:latin typeface="Marianne" panose="02000000000000000000" pitchFamily="50" charset="0"/>
              </a:rPr>
              <a:t>livrets, application, sites</a:t>
            </a:r>
            <a:endParaRPr lang="fr-FR" sz="3600" dirty="0">
              <a:latin typeface="Marianne" panose="02000000000000000000" pitchFamily="50" charset="0"/>
            </a:endParaRPr>
          </a:p>
        </p:txBody>
      </p:sp>
      <p:pic>
        <p:nvPicPr>
          <p:cNvPr id="4" name="Espace réservé du contenu 3"/>
          <p:cNvPicPr>
            <a:picLocks noGrp="1" noChangeAspect="1"/>
          </p:cNvPicPr>
          <p:nvPr>
            <p:ph idx="1"/>
          </p:nvPr>
        </p:nvPicPr>
        <p:blipFill>
          <a:blip r:embed="rId2"/>
          <a:stretch>
            <a:fillRect/>
          </a:stretch>
        </p:blipFill>
        <p:spPr>
          <a:xfrm rot="20251398">
            <a:off x="947246" y="1755544"/>
            <a:ext cx="3160057" cy="4387781"/>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261" y="1434180"/>
            <a:ext cx="4301009" cy="4046035"/>
          </a:xfrm>
          <a:prstGeom prst="rect">
            <a:avLst/>
          </a:prstGeom>
        </p:spPr>
      </p:pic>
      <p:pic>
        <p:nvPicPr>
          <p:cNvPr id="6" name="Image 5"/>
          <p:cNvPicPr>
            <a:picLocks noChangeAspect="1"/>
          </p:cNvPicPr>
          <p:nvPr/>
        </p:nvPicPr>
        <p:blipFill>
          <a:blip r:embed="rId4"/>
          <a:stretch>
            <a:fillRect/>
          </a:stretch>
        </p:blipFill>
        <p:spPr>
          <a:xfrm>
            <a:off x="10039492" y="202783"/>
            <a:ext cx="1894911" cy="1894911"/>
          </a:xfrm>
          <a:prstGeom prst="rect">
            <a:avLst/>
          </a:prstGeom>
        </p:spPr>
      </p:pic>
      <p:pic>
        <p:nvPicPr>
          <p:cNvPr id="7" name="Image 6"/>
          <p:cNvPicPr>
            <a:picLocks noChangeAspect="1"/>
          </p:cNvPicPr>
          <p:nvPr/>
        </p:nvPicPr>
        <p:blipFill>
          <a:blip r:embed="rId5"/>
          <a:stretch>
            <a:fillRect/>
          </a:stretch>
        </p:blipFill>
        <p:spPr>
          <a:xfrm rot="1535709">
            <a:off x="8104972" y="2891085"/>
            <a:ext cx="3329206" cy="3072034"/>
          </a:xfrm>
          <a:prstGeom prst="rect">
            <a:avLst/>
          </a:prstGeom>
        </p:spPr>
      </p:pic>
      <p:pic>
        <p:nvPicPr>
          <p:cNvPr id="8" name="Image 7"/>
          <p:cNvPicPr>
            <a:picLocks noChangeAspect="1"/>
          </p:cNvPicPr>
          <p:nvPr/>
        </p:nvPicPr>
        <p:blipFill>
          <a:blip r:embed="rId6"/>
          <a:stretch>
            <a:fillRect/>
          </a:stretch>
        </p:blipFill>
        <p:spPr>
          <a:xfrm rot="795389">
            <a:off x="5848232" y="1609782"/>
            <a:ext cx="3045599" cy="4319998"/>
          </a:xfrm>
          <a:prstGeom prst="rect">
            <a:avLst/>
          </a:prstGeom>
        </p:spPr>
      </p:pic>
      <p:pic>
        <p:nvPicPr>
          <p:cNvPr id="3" name="Image 2"/>
          <p:cNvPicPr>
            <a:picLocks noChangeAspect="1"/>
          </p:cNvPicPr>
          <p:nvPr/>
        </p:nvPicPr>
        <p:blipFill>
          <a:blip r:embed="rId7"/>
          <a:stretch>
            <a:fillRect/>
          </a:stretch>
        </p:blipFill>
        <p:spPr>
          <a:xfrm>
            <a:off x="3939477" y="5480215"/>
            <a:ext cx="2908044" cy="707197"/>
          </a:xfrm>
          <a:prstGeom prst="rect">
            <a:avLst/>
          </a:prstGeom>
        </p:spPr>
      </p:pic>
      <p:sp>
        <p:nvSpPr>
          <p:cNvPr id="9" name="Espace réservé du numéro de diapositive 8"/>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26553154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439</TotalTime>
  <Words>493</Words>
  <Application>Microsoft Office PowerPoint</Application>
  <PresentationFormat>Grand écran</PresentationFormat>
  <Paragraphs>90</Paragraphs>
  <Slides>10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vt:i4>
      </vt:variant>
    </vt:vector>
  </HeadingPairs>
  <TitlesOfParts>
    <vt:vector size="17" baseType="lpstr">
      <vt:lpstr>Arial</vt:lpstr>
      <vt:lpstr>Calibri</vt:lpstr>
      <vt:lpstr>Century Gothic</vt:lpstr>
      <vt:lpstr>Marianne</vt:lpstr>
      <vt:lpstr>Times New Roman</vt:lpstr>
      <vt:lpstr>Wingdings 3</vt:lpstr>
      <vt:lpstr>Ion</vt:lpstr>
      <vt:lpstr>30 Minutes d’activité  physique quotidienne</vt:lpstr>
      <vt:lpstr>Le cadre institutionnel</vt:lpstr>
      <vt:lpstr>Présentation PowerPoint</vt:lpstr>
      <vt:lpstr>Les recommandations :</vt:lpstr>
      <vt:lpstr>30’ APQ, objectifs. </vt:lpstr>
      <vt:lpstr>Freins identifiés</vt:lpstr>
      <vt:lpstr>Les points d’appui</vt:lpstr>
      <vt:lpstr>Mise en place</vt:lpstr>
      <vt:lpstr>Les ressources : livrets, application, sites</vt:lpstr>
      <vt:lpstr>Soutien au dispositif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Minutes d’activité quotidienne</dc:title>
  <dc:creator>pierre.martinerie</dc:creator>
  <cp:lastModifiedBy>Myriam Pichon-Dufourt</cp:lastModifiedBy>
  <cp:revision>51</cp:revision>
  <cp:lastPrinted>2021-09-30T05:49:27Z</cp:lastPrinted>
  <dcterms:created xsi:type="dcterms:W3CDTF">2021-09-28T08:14:52Z</dcterms:created>
  <dcterms:modified xsi:type="dcterms:W3CDTF">2021-11-08T20:20:10Z</dcterms:modified>
</cp:coreProperties>
</file>