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1"/>
  </p:notesMasterIdLst>
  <p:sldIdLst>
    <p:sldId id="256" r:id="rId2"/>
    <p:sldId id="269" r:id="rId3"/>
    <p:sldId id="257" r:id="rId4"/>
    <p:sldId id="263" r:id="rId5"/>
    <p:sldId id="258" r:id="rId6"/>
    <p:sldId id="259" r:id="rId7"/>
    <p:sldId id="260" r:id="rId8"/>
    <p:sldId id="261" r:id="rId9"/>
    <p:sldId id="262" r:id="rId10"/>
    <p:sldId id="264" r:id="rId11"/>
    <p:sldId id="265" r:id="rId12"/>
    <p:sldId id="266" r:id="rId13"/>
    <p:sldId id="267" r:id="rId14"/>
    <p:sldId id="268" r:id="rId15"/>
    <p:sldId id="270" r:id="rId16"/>
    <p:sldId id="273" r:id="rId17"/>
    <p:sldId id="272"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62ADE-7BFE-4B3B-B8AF-F7D1E1440051}" type="datetimeFigureOut">
              <a:rPr lang="fr-FR" smtClean="0"/>
              <a:t>08/09/2022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9E68D-F34D-45C9-9A10-1D1F4BA97458}" type="slidenum">
              <a:rPr lang="fr-FR" smtClean="0"/>
              <a:t>‹N°›</a:t>
            </a:fld>
            <a:endParaRPr lang="fr-FR"/>
          </a:p>
        </p:txBody>
      </p:sp>
    </p:spTree>
    <p:extLst>
      <p:ext uri="{BB962C8B-B14F-4D97-AF65-F5344CB8AC3E}">
        <p14:creationId xmlns:p14="http://schemas.microsoft.com/office/powerpoint/2010/main" val="218676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95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3347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9425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186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520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948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643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327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3054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uces sous forme d’icônes 5 X Vertical">
    <p:spTree>
      <p:nvGrpSpPr>
        <p:cNvPr id="1" name=""/>
        <p:cNvGrpSpPr/>
        <p:nvPr/>
      </p:nvGrpSpPr>
      <p:grpSpPr>
        <a:xfrm>
          <a:off x="0" y="0"/>
          <a:ext cx="0" cy="0"/>
          <a:chOff x="0" y="0"/>
          <a:chExt cx="0" cy="0"/>
        </a:xfrm>
      </p:grpSpPr>
      <p:sp>
        <p:nvSpPr>
          <p:cNvPr id="10" name="Espace réservé au texte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6" name="Espace réservé au texte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7" name="Espace réservé au texte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8" name="Espace réservé au texte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sp>
        <p:nvSpPr>
          <p:cNvPr id="19" name="Espace réservé au texte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fr-FR" noProof="0"/>
              <a:t>Élément de texte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p:nvPr>
        </p:nvSpPr>
        <p:spPr>
          <a:xfrm>
            <a:off x="1154956" y="2287088"/>
            <a:ext cx="3438881" cy="2283824"/>
          </a:xfrm>
        </p:spPr>
        <p:txBody>
          <a:bodyPr rtlCol="0" anchor="ctr"/>
          <a:lstStyle>
            <a:lvl1pPr algn="l">
              <a:defRPr sz="2300" b="0" cap="none"/>
            </a:lvl1pPr>
          </a:lstStyle>
          <a:p>
            <a:pPr rtl="0"/>
            <a:r>
              <a:rPr lang="fr-FR" noProof="0" smtClean="0"/>
              <a:t>Modifiez le style du titre</a:t>
            </a:r>
            <a:endParaRPr lang="fr-FR" noProof="0"/>
          </a:p>
        </p:txBody>
      </p:sp>
      <p:sp>
        <p:nvSpPr>
          <p:cNvPr id="4" name="Espace réservé de la date 3"/>
          <p:cNvSpPr>
            <a:spLocks noGrp="1"/>
          </p:cNvSpPr>
          <p:nvPr>
            <p:ph type="dt" sz="half" idx="10"/>
          </p:nvPr>
        </p:nvSpPr>
        <p:spPr/>
        <p:txBody>
          <a:bodyPr rtlCol="0"/>
          <a:lstStyle/>
          <a:p>
            <a:pPr rtl="0"/>
            <a:fld id="{D65D3731-A70D-4451-A441-EC551D54032B}"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d’image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1" name="Espace réservé d’image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2" name="Espace réservé d’image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4" name="Espace réservé d’image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fr-FR" noProof="0"/>
              <a:t>Icône</a:t>
            </a:r>
          </a:p>
        </p:txBody>
      </p:sp>
      <p:sp>
        <p:nvSpPr>
          <p:cNvPr id="26" name="Espace réservé d’image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fr-FR" noProof="0"/>
              <a:t>Icône</a:t>
            </a:r>
          </a:p>
        </p:txBody>
      </p:sp>
    </p:spTree>
    <p:extLst>
      <p:ext uri="{BB962C8B-B14F-4D97-AF65-F5344CB8AC3E}">
        <p14:creationId xmlns:p14="http://schemas.microsoft.com/office/powerpoint/2010/main" val="108263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re uniquement-gauche">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1B316683-D7AF-45C8-A557-CAE8C350723C}"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4134659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Icônes puces verticales">
    <p:spTree>
      <p:nvGrpSpPr>
        <p:cNvPr id="1" name=""/>
        <p:cNvGrpSpPr/>
        <p:nvPr/>
      </p:nvGrpSpPr>
      <p:grpSpPr>
        <a:xfrm>
          <a:off x="0" y="0"/>
          <a:ext cx="0" cy="0"/>
          <a:chOff x="0" y="0"/>
          <a:chExt cx="0" cy="0"/>
        </a:xfrm>
      </p:grpSpPr>
      <p:sp>
        <p:nvSpPr>
          <p:cNvPr id="31" name="Oval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Espace réservé d’image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space réservé d’image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3635850F-0872-4364-BB3E-8B7F0EE62919}"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0" name="Espace réservé d’image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4" name="Espace réservé d’image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Tree>
    <p:extLst>
      <p:ext uri="{BB962C8B-B14F-4D97-AF65-F5344CB8AC3E}">
        <p14:creationId xmlns:p14="http://schemas.microsoft.com/office/powerpoint/2010/main" val="6023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9979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4 Icônes puces verticales">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Espace réservé d’image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Espace réservé d’image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l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imag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32" name="Espace réservé d’imag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67EFADA8-299C-4B11-B617-0F026E75B247}"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fr-FR" noProof="0"/>
              <a:t>Modifier à la description de puce</a:t>
            </a:r>
          </a:p>
        </p:txBody>
      </p:sp>
    </p:spTree>
    <p:extLst>
      <p:ext uri="{BB962C8B-B14F-4D97-AF65-F5344CB8AC3E}">
        <p14:creationId xmlns:p14="http://schemas.microsoft.com/office/powerpoint/2010/main" val="352501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Icônes puces verticales">
    <p:spTree>
      <p:nvGrpSpPr>
        <p:cNvPr id="1" name=""/>
        <p:cNvGrpSpPr/>
        <p:nvPr/>
      </p:nvGrpSpPr>
      <p:grpSpPr>
        <a:xfrm>
          <a:off x="0" y="0"/>
          <a:ext cx="0" cy="0"/>
          <a:chOff x="0" y="0"/>
          <a:chExt cx="0" cy="0"/>
        </a:xfrm>
      </p:grpSpPr>
      <p:sp>
        <p:nvSpPr>
          <p:cNvPr id="29" name="Oval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l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image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32" name="Espace réservé d’image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du masque</a:t>
            </a:r>
          </a:p>
        </p:txBody>
      </p:sp>
      <p:sp>
        <p:nvSpPr>
          <p:cNvPr id="4" name="Espace réservé de la date 3"/>
          <p:cNvSpPr>
            <a:spLocks noGrp="1"/>
          </p:cNvSpPr>
          <p:nvPr>
            <p:ph type="dt" sz="half" idx="10"/>
          </p:nvPr>
        </p:nvSpPr>
        <p:spPr/>
        <p:txBody>
          <a:bodyPr rtlCol="0"/>
          <a:lstStyle/>
          <a:p>
            <a:pPr rtl="0"/>
            <a:fld id="{D9861461-7AFA-4E49-98E5-0F466CCB75B0}"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fr-FR" noProof="0"/>
              <a:t>Modifier à la description de puce</a:t>
            </a:r>
          </a:p>
        </p:txBody>
      </p:sp>
    </p:spTree>
    <p:extLst>
      <p:ext uri="{BB962C8B-B14F-4D97-AF65-F5344CB8AC3E}">
        <p14:creationId xmlns:p14="http://schemas.microsoft.com/office/powerpoint/2010/main" val="237351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Icône puces horizontale">
    <p:spTree>
      <p:nvGrpSpPr>
        <p:cNvPr id="1" name=""/>
        <p:cNvGrpSpPr/>
        <p:nvPr/>
      </p:nvGrpSpPr>
      <p:grpSpPr>
        <a:xfrm>
          <a:off x="0" y="0"/>
          <a:ext cx="0" cy="0"/>
          <a:chOff x="0" y="0"/>
          <a:chExt cx="0" cy="0"/>
        </a:xfrm>
      </p:grpSpPr>
      <p:sp>
        <p:nvSpPr>
          <p:cNvPr id="32" name="El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Espace réservé d’image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9" name="Oval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Espace réservé d’image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grpSp>
        <p:nvGrpSpPr>
          <p:cNvPr id="23" name="Groupe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e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e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e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hasCustomPrompt="1"/>
          </p:nvPr>
        </p:nvSpPr>
        <p:spPr>
          <a:xfrm>
            <a:off x="1154956" y="2287088"/>
            <a:ext cx="3438881" cy="2283824"/>
          </a:xfrm>
        </p:spPr>
        <p:txBody>
          <a:bodyPr rtlCol="0" anchor="ctr"/>
          <a:lstStyle>
            <a:lvl1pPr algn="l">
              <a:defRPr sz="2300" b="0" cap="none"/>
            </a:lvl1pPr>
          </a:lstStyle>
          <a:p>
            <a:pPr rtl="0"/>
            <a:r>
              <a:rPr lang="fr-FR" noProof="0"/>
              <a:t>Cliquez pour modifier le style du titre principal</a:t>
            </a:r>
          </a:p>
        </p:txBody>
      </p:sp>
      <p:sp>
        <p:nvSpPr>
          <p:cNvPr id="4" name="Espace réservé de la date 3"/>
          <p:cNvSpPr>
            <a:spLocks noGrp="1"/>
          </p:cNvSpPr>
          <p:nvPr>
            <p:ph type="dt" sz="half" idx="10"/>
          </p:nvPr>
        </p:nvSpPr>
        <p:spPr/>
        <p:txBody>
          <a:bodyPr rtlCol="0"/>
          <a:lstStyle/>
          <a:p>
            <a:pPr rtl="0"/>
            <a:fld id="{F0A86CD9-F637-4C47-AC06-69BE09FBF62D}" type="datetime1">
              <a:rPr lang="fr-FR" noProof="0" smtClean="0"/>
              <a:t>08/09/2022</a:t>
            </a:fld>
            <a:endParaRPr lang="fr-FR" noProof="0"/>
          </a:p>
        </p:txBody>
      </p:sp>
      <p:sp>
        <p:nvSpPr>
          <p:cNvPr id="5" name="Espace réservé au pied de page 4"/>
          <p:cNvSpPr>
            <a:spLocks noGrp="1"/>
          </p:cNvSpPr>
          <p:nvPr>
            <p:ph type="ftr" sz="quarter" idx="11"/>
          </p:nvPr>
        </p:nvSpPr>
        <p:spPr/>
        <p:txBody>
          <a:bodyPr rtlCol="0"/>
          <a:lstStyle/>
          <a:p>
            <a:pPr rtl="0"/>
            <a:r>
              <a:rPr lang="fr-FR" noProof="0" smtClean="0"/>
              <a:t>C Massoué - août 2022</a:t>
            </a:r>
            <a:endParaRPr lang="fr-FR" noProof="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
        <p:nvSpPr>
          <p:cNvPr id="14" name="Espace réservé au texte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fr-FR" noProof="0"/>
              <a:t>Modifier à la description de puce</a:t>
            </a:r>
          </a:p>
        </p:txBody>
      </p:sp>
      <p:sp>
        <p:nvSpPr>
          <p:cNvPr id="18" name="Espace réservé au texte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fr-FR" noProof="0"/>
              <a:t>Modifier à la description de puce</a:t>
            </a:r>
          </a:p>
        </p:txBody>
      </p:sp>
      <p:sp>
        <p:nvSpPr>
          <p:cNvPr id="26" name="Espace réservé au texte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fr-FR" noProof="0"/>
              <a:t>Modifier à la description de puce</a:t>
            </a:r>
          </a:p>
        </p:txBody>
      </p:sp>
      <p:sp>
        <p:nvSpPr>
          <p:cNvPr id="28" name="Espace réservé au texte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fr-FR" noProof="0"/>
              <a:t>Modifier à la description de puce</a:t>
            </a:r>
          </a:p>
        </p:txBody>
      </p:sp>
      <p:sp>
        <p:nvSpPr>
          <p:cNvPr id="20" name="Oval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Espace réservé d’image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
        <p:nvSpPr>
          <p:cNvPr id="22" name="Oval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Espace réservé d’image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fr-FR" noProof="0"/>
              <a:t>Sélectionnez l’icône</a:t>
            </a:r>
          </a:p>
        </p:txBody>
      </p:sp>
    </p:spTree>
    <p:extLst>
      <p:ext uri="{BB962C8B-B14F-4D97-AF65-F5344CB8AC3E}">
        <p14:creationId xmlns:p14="http://schemas.microsoft.com/office/powerpoint/2010/main" val="3694212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Image avec légende">
    <p:spTree>
      <p:nvGrpSpPr>
        <p:cNvPr id="1" name=""/>
        <p:cNvGrpSpPr/>
        <p:nvPr/>
      </p:nvGrpSpPr>
      <p:grpSpPr>
        <a:xfrm>
          <a:off x="0" y="0"/>
          <a:ext cx="0" cy="0"/>
          <a:chOff x="0" y="0"/>
          <a:chExt cx="0" cy="0"/>
        </a:xfrm>
      </p:grpSpPr>
      <p:grpSp>
        <p:nvGrpSpPr>
          <p:cNvPr id="20" name="Groupe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e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fr-FR" noProof="0" smtClean="0"/>
              <a:t>Modifiez le style du titre</a:t>
            </a:r>
            <a:endParaRPr lang="fr-FR" noProof="0"/>
          </a:p>
        </p:txBody>
      </p:sp>
      <p:sp>
        <p:nvSpPr>
          <p:cNvPr id="22" name="Espace réservé à l’image 21">
            <a:extLst>
              <a:ext uri="{FF2B5EF4-FFF2-40B4-BE49-F238E27FC236}">
                <a16:creationId xmlns:a16="http://schemas.microsoft.com/office/drawing/2014/main" id="{215A5A73-8E13-4E38-8362-0A09BA944115}"/>
              </a:ext>
            </a:extLst>
          </p:cNvPr>
          <p:cNvSpPr>
            <a:spLocks noGrp="1"/>
          </p:cNvSpPr>
          <p:nvPr>
            <p:ph type="pic" idx="1" hasCustomPrompt="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1D92C6D7-778F-426F-B2DB-9875110D8280}" type="datetime1">
              <a:rPr lang="fr-FR" noProof="0" smtClean="0"/>
              <a:t>08/09/2022</a:t>
            </a:fld>
            <a:endParaRPr lang="fr-FR" noProof="0"/>
          </a:p>
        </p:txBody>
      </p:sp>
      <p:sp>
        <p:nvSpPr>
          <p:cNvPr id="6" name="Espace réservé du pied de page 5"/>
          <p:cNvSpPr>
            <a:spLocks noGrp="1"/>
          </p:cNvSpPr>
          <p:nvPr>
            <p:ph type="ftr" sz="quarter" idx="11"/>
          </p:nvPr>
        </p:nvSpPr>
        <p:spPr/>
        <p:txBody>
          <a:bodyPr rtlCol="0"/>
          <a:lstStyle/>
          <a:p>
            <a:pPr rtl="0"/>
            <a:r>
              <a:rPr lang="fr-FR" noProof="0" smtClean="0"/>
              <a:t>C Massoué - août 2022</a:t>
            </a:r>
            <a:endParaRPr lang="fr-FR"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Espace réservé du numéro de diapositive 6"/>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1432782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grpSp>
        <p:nvGrpSpPr>
          <p:cNvPr id="20" name="Groupe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e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e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e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Espace réservé au contenu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fr-FR" noProof="0" smtClean="0"/>
              <a:t>Modifiez le style du titre</a:t>
            </a:r>
            <a:endParaRPr lang="fr-FR" noProof="0"/>
          </a:p>
        </p:txBody>
      </p:sp>
      <p:sp>
        <p:nvSpPr>
          <p:cNvPr id="4" name="Espace réservé du texte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601A668A-C3CA-49E7-9D6F-222155EC3B8B}" type="datetime1">
              <a:rPr lang="fr-FR" noProof="0" smtClean="0"/>
              <a:t>08/09/2022</a:t>
            </a:fld>
            <a:endParaRPr lang="fr-FR" noProof="0"/>
          </a:p>
        </p:txBody>
      </p:sp>
      <p:sp>
        <p:nvSpPr>
          <p:cNvPr id="6" name="Espace réservé du pied de page 5"/>
          <p:cNvSpPr>
            <a:spLocks noGrp="1"/>
          </p:cNvSpPr>
          <p:nvPr>
            <p:ph type="ftr" sz="quarter" idx="11"/>
          </p:nvPr>
        </p:nvSpPr>
        <p:spPr/>
        <p:txBody>
          <a:bodyPr rtlCol="0"/>
          <a:lstStyle/>
          <a:p>
            <a:pPr rtl="0"/>
            <a:r>
              <a:rPr lang="fr-FR" noProof="0" smtClean="0"/>
              <a:t>C Massoué - août 2022</a:t>
            </a:r>
            <a:endParaRPr lang="fr-FR"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Espace réservé du numéro de diapositive 6"/>
          <p:cNvSpPr>
            <a:spLocks noGrp="1"/>
          </p:cNvSpPr>
          <p:nvPr>
            <p:ph type="sldNum" sz="quarter" idx="12"/>
          </p:nvPr>
        </p:nvSpPr>
        <p:spPr/>
        <p:txBody>
          <a:bodyPr rtlCol="0"/>
          <a:lstStyle/>
          <a:p>
            <a:pPr rtl="0"/>
            <a:fld id="{9FF96B15-8338-45D5-A943-561235072D66}" type="slidenum">
              <a:rPr lang="fr-FR" noProof="0" smtClean="0"/>
              <a:t>‹N°›</a:t>
            </a:fld>
            <a:endParaRPr lang="fr-FR" noProof="0"/>
          </a:p>
        </p:txBody>
      </p:sp>
    </p:spTree>
    <p:extLst>
      <p:ext uri="{BB962C8B-B14F-4D97-AF65-F5344CB8AC3E}">
        <p14:creationId xmlns:p14="http://schemas.microsoft.com/office/powerpoint/2010/main" val="71940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6769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791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045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373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394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884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9/8/2022</a:t>
            </a:fld>
            <a:endParaRPr lang="en-US" dirty="0"/>
          </a:p>
        </p:txBody>
      </p:sp>
    </p:spTree>
    <p:extLst>
      <p:ext uri="{BB962C8B-B14F-4D97-AF65-F5344CB8AC3E}">
        <p14:creationId xmlns:p14="http://schemas.microsoft.com/office/powerpoint/2010/main" val="32317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560693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669" r:id="rId18"/>
    <p:sldLayoutId id="2147483671" r:id="rId19"/>
    <p:sldLayoutId id="2147483672" r:id="rId20"/>
    <p:sldLayoutId id="2147483673" r:id="rId21"/>
    <p:sldLayoutId id="2147483674" r:id="rId22"/>
    <p:sldLayoutId id="2147483675" r:id="rId23"/>
    <p:sldLayoutId id="2147483676" r:id="rId2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ial.stgengoux@ac-dijon.fr" TargetMode="External"/><Relationship Id="rId2" Type="http://schemas.openxmlformats.org/officeDocument/2006/relationships/hyperlink" Target="mailto:pial.tournus@ac-dijon.fr" TargetMode="External"/><Relationship Id="rId1" Type="http://schemas.openxmlformats.org/officeDocument/2006/relationships/slideLayout" Target="../slideLayouts/slideLayout2.xml"/><Relationship Id="rId4" Type="http://schemas.openxmlformats.org/officeDocument/2006/relationships/hyperlink" Target="mailto:pial.stmarcel@ac-dijon.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Document_Microsoft_Word.docx"/><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circo71.cir.ac-dijon.fr/?page_id=12468"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1338" y="2103120"/>
            <a:ext cx="8530046" cy="2674262"/>
          </a:xfrm>
        </p:spPr>
        <p:txBody>
          <a:bodyPr>
            <a:normAutofit/>
          </a:bodyPr>
          <a:lstStyle/>
          <a:p>
            <a:pPr algn="l"/>
            <a:r>
              <a:rPr lang="fr-FR" dirty="0" smtClean="0">
                <a:solidFill>
                  <a:schemeClr val="accent2"/>
                </a:solidFill>
              </a:rPr>
              <a:t>Réunion des directrices et directeurs – </a:t>
            </a:r>
            <a:br>
              <a:rPr lang="fr-FR" dirty="0" smtClean="0">
                <a:solidFill>
                  <a:schemeClr val="accent2"/>
                </a:solidFill>
              </a:rPr>
            </a:br>
            <a:r>
              <a:rPr lang="fr-FR" dirty="0" smtClean="0">
                <a:solidFill>
                  <a:schemeClr val="accent2"/>
                </a:solidFill>
              </a:rPr>
              <a:t>Circonscription de Tournus</a:t>
            </a:r>
            <a:endParaRPr lang="fr-FR" dirty="0">
              <a:solidFill>
                <a:schemeClr val="accent2"/>
              </a:solidFill>
            </a:endParaRPr>
          </a:p>
        </p:txBody>
      </p:sp>
      <p:sp>
        <p:nvSpPr>
          <p:cNvPr id="3" name="Sous-titre 2"/>
          <p:cNvSpPr>
            <a:spLocks noGrp="1"/>
          </p:cNvSpPr>
          <p:nvPr>
            <p:ph type="subTitle" idx="1"/>
          </p:nvPr>
        </p:nvSpPr>
        <p:spPr>
          <a:xfrm>
            <a:off x="1031967" y="5042263"/>
            <a:ext cx="8151222" cy="861399"/>
          </a:xfrm>
        </p:spPr>
        <p:txBody>
          <a:bodyPr/>
          <a:lstStyle/>
          <a:p>
            <a:pPr algn="ctr"/>
            <a:r>
              <a:rPr lang="fr-FR" dirty="0"/>
              <a:t>M</a:t>
            </a:r>
            <a:r>
              <a:rPr lang="fr-FR" dirty="0" smtClean="0"/>
              <a:t>ercredi 7 septembre 2022</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812" y="689145"/>
            <a:ext cx="3698898" cy="1164691"/>
          </a:xfrm>
          <a:prstGeom prst="rect">
            <a:avLst/>
          </a:prstGeom>
        </p:spPr>
      </p:pic>
    </p:spTree>
    <p:extLst>
      <p:ext uri="{BB962C8B-B14F-4D97-AF65-F5344CB8AC3E}">
        <p14:creationId xmlns:p14="http://schemas.microsoft.com/office/powerpoint/2010/main" val="3756469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6982" y="323665"/>
            <a:ext cx="8911687" cy="664987"/>
          </a:xfrm>
        </p:spPr>
        <p:txBody>
          <a:bodyPr/>
          <a:lstStyle/>
          <a:p>
            <a:r>
              <a:rPr lang="fr-FR" dirty="0" smtClean="0">
                <a:solidFill>
                  <a:schemeClr val="accent2"/>
                </a:solidFill>
              </a:rPr>
              <a:t>Le protocole sanitaire.</a:t>
            </a:r>
            <a:endParaRPr lang="fr-FR" dirty="0">
              <a:solidFill>
                <a:schemeClr val="accent2"/>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016" y="988652"/>
            <a:ext cx="8712925" cy="5790689"/>
          </a:xfrm>
        </p:spPr>
      </p:pic>
    </p:spTree>
    <p:extLst>
      <p:ext uri="{BB962C8B-B14F-4D97-AF65-F5344CB8AC3E}">
        <p14:creationId xmlns:p14="http://schemas.microsoft.com/office/powerpoint/2010/main" val="279945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6457" y="624110"/>
            <a:ext cx="8911687" cy="590736"/>
          </a:xfrm>
        </p:spPr>
        <p:txBody>
          <a:bodyPr>
            <a:normAutofit fontScale="90000"/>
          </a:bodyPr>
          <a:lstStyle/>
          <a:p>
            <a:r>
              <a:rPr lang="fr-FR" dirty="0">
                <a:solidFill>
                  <a:schemeClr val="accent2"/>
                </a:solidFill>
              </a:rPr>
              <a:t>Le protocole </a:t>
            </a:r>
            <a:r>
              <a:rPr lang="fr-FR" dirty="0" smtClean="0">
                <a:solidFill>
                  <a:schemeClr val="accent2"/>
                </a:solidFill>
              </a:rPr>
              <a:t>sanitaire : niveau socle.</a:t>
            </a:r>
            <a:endParaRPr lang="fr-FR" dirty="0">
              <a:solidFill>
                <a:schemeClr val="accent2"/>
              </a:solidFill>
            </a:endParaRPr>
          </a:p>
        </p:txBody>
      </p:sp>
      <p:sp>
        <p:nvSpPr>
          <p:cNvPr id="3" name="Espace réservé du contenu 2"/>
          <p:cNvSpPr>
            <a:spLocks noGrp="1"/>
          </p:cNvSpPr>
          <p:nvPr>
            <p:ph idx="1"/>
          </p:nvPr>
        </p:nvSpPr>
        <p:spPr>
          <a:xfrm>
            <a:off x="953588" y="1528354"/>
            <a:ext cx="9244738" cy="4911634"/>
          </a:xfrm>
          <a:solidFill>
            <a:schemeClr val="accent1">
              <a:lumMod val="20000"/>
              <a:lumOff val="80000"/>
            </a:schemeClr>
          </a:solidFill>
        </p:spPr>
        <p:txBody>
          <a:bodyPr/>
          <a:lstStyle/>
          <a:p>
            <a:r>
              <a:rPr lang="fr-FR" b="1" dirty="0"/>
              <a:t>Que se passe-t-il pour les élèves et les personnels "cas confirmé" dans une école ou un établissement scolaire </a:t>
            </a:r>
            <a:r>
              <a:rPr lang="fr-FR" b="1" dirty="0" smtClean="0"/>
              <a:t>?</a:t>
            </a:r>
          </a:p>
          <a:p>
            <a:pPr marL="0" indent="0">
              <a:buNone/>
            </a:pPr>
            <a:endParaRPr lang="fr-FR" b="1" dirty="0"/>
          </a:p>
          <a:p>
            <a:pPr algn="just"/>
            <a:r>
              <a:rPr lang="fr-FR" dirty="0"/>
              <a:t>S’agissant des élèves de moins de 12 ans, indépendamment de leur statut vaccinal, ainsi que des élèves de 12 ans et plus et des personnels bénéficiant d’un schéma vaccinal complet, l’isolement est de 7 jours. Il peut prendre fin au terme de 5 jours si un test antigénique ou PCR est réalisé au 5ème jour et que son résultat est négatif, et en l’absence de symptômes depuis 48h</a:t>
            </a:r>
            <a:r>
              <a:rPr lang="fr-FR" dirty="0" smtClean="0"/>
              <a:t>.</a:t>
            </a:r>
          </a:p>
          <a:p>
            <a:pPr marL="0" indent="0" algn="just">
              <a:buNone/>
            </a:pPr>
            <a:endParaRPr lang="fr-FR" dirty="0" smtClean="0"/>
          </a:p>
          <a:p>
            <a:pPr algn="just"/>
            <a:r>
              <a:rPr lang="fr-FR" dirty="0"/>
              <a:t>S’agissant des élèves de 12 ans et plus et des personnels non vaccinés ou ne disposant pas d’un schéma vaccinal complet, l’isolement est de 10 jours. Il peut prendre fin au terme de 7 jours si un test antigénique ou PCR est réalisé au 7ème jour et que son résultat est négatif.</a:t>
            </a:r>
          </a:p>
        </p:txBody>
      </p:sp>
    </p:spTree>
    <p:extLst>
      <p:ext uri="{BB962C8B-B14F-4D97-AF65-F5344CB8AC3E}">
        <p14:creationId xmlns:p14="http://schemas.microsoft.com/office/powerpoint/2010/main" val="180977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4022" y="624110"/>
            <a:ext cx="8911687" cy="525421"/>
          </a:xfrm>
        </p:spPr>
        <p:txBody>
          <a:bodyPr>
            <a:normAutofit fontScale="90000"/>
          </a:bodyPr>
          <a:lstStyle/>
          <a:p>
            <a:r>
              <a:rPr lang="fr-FR" dirty="0">
                <a:solidFill>
                  <a:schemeClr val="accent2"/>
                </a:solidFill>
              </a:rPr>
              <a:t>Le protocole sanitaire : niveau socle.</a:t>
            </a:r>
          </a:p>
        </p:txBody>
      </p:sp>
      <p:sp>
        <p:nvSpPr>
          <p:cNvPr id="3" name="Espace réservé du contenu 2"/>
          <p:cNvSpPr>
            <a:spLocks noGrp="1"/>
          </p:cNvSpPr>
          <p:nvPr>
            <p:ph idx="1"/>
          </p:nvPr>
        </p:nvSpPr>
        <p:spPr>
          <a:xfrm>
            <a:off x="966651" y="1815737"/>
            <a:ext cx="9061858" cy="4108548"/>
          </a:xfrm>
          <a:solidFill>
            <a:schemeClr val="accent1">
              <a:lumMod val="20000"/>
              <a:lumOff val="80000"/>
            </a:schemeClr>
          </a:solidFill>
        </p:spPr>
        <p:txBody>
          <a:bodyPr/>
          <a:lstStyle/>
          <a:p>
            <a:r>
              <a:rPr lang="fr-FR" dirty="0"/>
              <a:t>La période d’isolement débute :</a:t>
            </a:r>
          </a:p>
          <a:p>
            <a:pPr lvl="1"/>
            <a:r>
              <a:rPr lang="fr-FR" dirty="0"/>
              <a:t>à partir du début des symptômes pour les cas symptomatiques ;</a:t>
            </a:r>
          </a:p>
          <a:p>
            <a:pPr lvl="1"/>
            <a:r>
              <a:rPr lang="fr-FR" dirty="0"/>
              <a:t>à partir du prélèvement positif pour les cas asymptomatiques</a:t>
            </a:r>
            <a:r>
              <a:rPr lang="fr-FR" dirty="0" smtClean="0"/>
              <a:t>.</a:t>
            </a:r>
          </a:p>
          <a:p>
            <a:pPr marL="0" indent="0">
              <a:buNone/>
            </a:pPr>
            <a:endParaRPr lang="fr-FR" dirty="0"/>
          </a:p>
          <a:p>
            <a:pPr algn="just"/>
            <a:r>
              <a:rPr lang="fr-FR" dirty="0"/>
              <a:t>Le retour à l’école ou à l’établissement se </a:t>
            </a:r>
            <a:r>
              <a:rPr lang="fr-FR" dirty="0" smtClean="0"/>
              <a:t>fait </a:t>
            </a:r>
            <a:r>
              <a:rPr lang="fr-FR" dirty="0"/>
              <a:t>sous réserve de la poursuite du respect strict des mesures barrières. Conformément aux recommandations des autorités sanitaires, le port du masque en intérieur est fortement recommandé pour les cas confirmés durant les 7 jours suivant leur période d’isolement (à partir du CP).</a:t>
            </a:r>
          </a:p>
          <a:p>
            <a:pPr marL="0" indent="0">
              <a:buNone/>
            </a:pPr>
            <a:endParaRPr lang="fr-FR" dirty="0"/>
          </a:p>
        </p:txBody>
      </p:sp>
    </p:spTree>
    <p:extLst>
      <p:ext uri="{BB962C8B-B14F-4D97-AF65-F5344CB8AC3E}">
        <p14:creationId xmlns:p14="http://schemas.microsoft.com/office/powerpoint/2010/main" val="12980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1325" y="597984"/>
            <a:ext cx="8911687" cy="577673"/>
          </a:xfrm>
        </p:spPr>
        <p:txBody>
          <a:bodyPr>
            <a:normAutofit fontScale="90000"/>
          </a:bodyPr>
          <a:lstStyle/>
          <a:p>
            <a:r>
              <a:rPr lang="fr-FR" dirty="0">
                <a:solidFill>
                  <a:schemeClr val="accent2"/>
                </a:solidFill>
              </a:rPr>
              <a:t>Le protocole sanitaire : niveau socle.</a:t>
            </a:r>
          </a:p>
        </p:txBody>
      </p:sp>
      <p:sp>
        <p:nvSpPr>
          <p:cNvPr id="3" name="Espace réservé du contenu 2"/>
          <p:cNvSpPr>
            <a:spLocks noGrp="1"/>
          </p:cNvSpPr>
          <p:nvPr>
            <p:ph idx="1"/>
          </p:nvPr>
        </p:nvSpPr>
        <p:spPr>
          <a:xfrm>
            <a:off x="600891" y="1306286"/>
            <a:ext cx="9675812" cy="5146765"/>
          </a:xfrm>
          <a:solidFill>
            <a:schemeClr val="accent1">
              <a:lumMod val="20000"/>
              <a:lumOff val="80000"/>
            </a:schemeClr>
          </a:solidFill>
        </p:spPr>
        <p:txBody>
          <a:bodyPr>
            <a:normAutofit/>
          </a:bodyPr>
          <a:lstStyle/>
          <a:p>
            <a:r>
              <a:rPr lang="fr-FR" b="1" dirty="0"/>
              <a:t>Que se passe-t-il pour les élèves et les personnels "cas contacts</a:t>
            </a:r>
            <a:r>
              <a:rPr lang="fr-FR" b="1" dirty="0" smtClean="0"/>
              <a:t>" </a:t>
            </a:r>
            <a:r>
              <a:rPr lang="fr-FR" b="1" dirty="0"/>
              <a:t>dans une école ou un établissement scolaire </a:t>
            </a:r>
            <a:r>
              <a:rPr lang="fr-FR" b="1" dirty="0" smtClean="0"/>
              <a:t>?</a:t>
            </a:r>
            <a:endParaRPr lang="fr-FR" dirty="0" smtClean="0"/>
          </a:p>
          <a:p>
            <a:pPr algn="just"/>
            <a:r>
              <a:rPr lang="fr-FR" dirty="0"/>
              <a:t>S</a:t>
            </a:r>
            <a:r>
              <a:rPr lang="fr-FR" dirty="0" smtClean="0"/>
              <a:t>uite </a:t>
            </a:r>
            <a:r>
              <a:rPr lang="fr-FR" dirty="0"/>
              <a:t>à la survenue d’un cas confirmé, le directeur d’école ou le chef d’établissement prévient l’ensemble des élèves et leur famille ainsi que les personnels de la classe concernée par tout moyen (affichette, communication via les logiciels ou carnet de vie scolaire, courriel ou </a:t>
            </a:r>
            <a:r>
              <a:rPr lang="fr-FR" dirty="0" smtClean="0"/>
              <a:t>courrier</a:t>
            </a:r>
            <a:r>
              <a:rPr lang="fr-FR" dirty="0"/>
              <a:t>) sans préciser l’identité de l’élève ou du personnel concerné</a:t>
            </a:r>
            <a:r>
              <a:rPr lang="fr-FR" dirty="0" smtClean="0"/>
              <a:t>.</a:t>
            </a:r>
          </a:p>
          <a:p>
            <a:pPr algn="just"/>
            <a:endParaRPr lang="fr-FR" dirty="0" smtClean="0"/>
          </a:p>
          <a:p>
            <a:pPr algn="just"/>
            <a:r>
              <a:rPr lang="fr-FR" dirty="0"/>
              <a:t>Cette information mentionne le nom de l’école ou de l’établissement et vaut attestation pour la délivrance gratuite d’un autotest en pharmacie. Une preuve de la scolarisation de l’élève dans l’établissement concerné (</a:t>
            </a:r>
            <a:r>
              <a:rPr lang="fr-FR" dirty="0" smtClean="0"/>
              <a:t>livret </a:t>
            </a:r>
            <a:r>
              <a:rPr lang="fr-FR" dirty="0"/>
              <a:t>scolaire, certificat de scolarité…) devra être présentée</a:t>
            </a:r>
            <a:r>
              <a:rPr lang="fr-FR" dirty="0" smtClean="0"/>
              <a:t>.</a:t>
            </a:r>
          </a:p>
          <a:p>
            <a:pPr marL="0" indent="0" algn="just">
              <a:buNone/>
            </a:pPr>
            <a:endParaRPr lang="fr-FR" dirty="0" smtClean="0"/>
          </a:p>
          <a:p>
            <a:pPr algn="just"/>
            <a:r>
              <a:rPr lang="fr-FR" dirty="0"/>
              <a:t>Les personnes en contact avec la personne testée positive à la Covid-19 sont invitées à réaliser un test de dépistage (RT-PCR ou test antigénique ou autotest) deux jours après avoir été prévenues.</a:t>
            </a:r>
          </a:p>
        </p:txBody>
      </p:sp>
    </p:spTree>
    <p:extLst>
      <p:ext uri="{BB962C8B-B14F-4D97-AF65-F5344CB8AC3E}">
        <p14:creationId xmlns:p14="http://schemas.microsoft.com/office/powerpoint/2010/main" val="232885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3590" y="650236"/>
            <a:ext cx="8911687" cy="695239"/>
          </a:xfrm>
        </p:spPr>
        <p:txBody>
          <a:bodyPr/>
          <a:lstStyle/>
          <a:p>
            <a:r>
              <a:rPr lang="fr-FR" dirty="0" smtClean="0">
                <a:solidFill>
                  <a:schemeClr val="accent2"/>
                </a:solidFill>
              </a:rPr>
              <a:t>Les 3 PIAL de la circonscription.</a:t>
            </a:r>
            <a:endParaRPr lang="fr-FR" dirty="0">
              <a:solidFill>
                <a:schemeClr val="accent2"/>
              </a:solidFill>
            </a:endParaRPr>
          </a:p>
        </p:txBody>
      </p:sp>
      <p:sp>
        <p:nvSpPr>
          <p:cNvPr id="5" name="Espace réservé du contenu 4"/>
          <p:cNvSpPr>
            <a:spLocks noGrp="1"/>
          </p:cNvSpPr>
          <p:nvPr>
            <p:ph idx="1"/>
          </p:nvPr>
        </p:nvSpPr>
        <p:spPr>
          <a:xfrm>
            <a:off x="953590" y="1632857"/>
            <a:ext cx="8386354" cy="4310743"/>
          </a:xfrm>
          <a:solidFill>
            <a:schemeClr val="accent1">
              <a:lumMod val="20000"/>
              <a:lumOff val="80000"/>
            </a:schemeClr>
          </a:solidFill>
        </p:spPr>
        <p:txBody>
          <a:bodyPr/>
          <a:lstStyle/>
          <a:p>
            <a:r>
              <a:rPr lang="fr-FR" dirty="0"/>
              <a:t>Fabien BOURDILLON - </a:t>
            </a:r>
            <a:r>
              <a:rPr lang="fr-FR" b="1" dirty="0"/>
              <a:t>PIAL Tournus </a:t>
            </a:r>
            <a:r>
              <a:rPr lang="fr-FR" dirty="0"/>
              <a:t>: Collège en Bagatelle</a:t>
            </a:r>
            <a:br>
              <a:rPr lang="fr-FR" dirty="0"/>
            </a:br>
            <a:r>
              <a:rPr lang="fr-FR" dirty="0" smtClean="0">
                <a:hlinkClick r:id="rId2"/>
              </a:rPr>
              <a:t>pial.tournus@ac-dijon.fr</a:t>
            </a:r>
            <a:endParaRPr lang="fr-FR" dirty="0" smtClean="0"/>
          </a:p>
          <a:p>
            <a:pPr marL="0" indent="0">
              <a:buNone/>
            </a:pPr>
            <a:endParaRPr lang="fr-FR" dirty="0" smtClean="0"/>
          </a:p>
          <a:p>
            <a:r>
              <a:rPr lang="fr-FR" dirty="0"/>
              <a:t>Philippe SOSNOWSKI - </a:t>
            </a:r>
            <a:r>
              <a:rPr lang="fr-FR" b="1" dirty="0"/>
              <a:t>PIAL Saint-</a:t>
            </a:r>
            <a:r>
              <a:rPr lang="fr-FR" b="1" dirty="0" err="1"/>
              <a:t>Gengoux</a:t>
            </a:r>
            <a:r>
              <a:rPr lang="fr-FR" b="1" dirty="0"/>
              <a:t> </a:t>
            </a:r>
            <a:r>
              <a:rPr lang="fr-FR" dirty="0"/>
              <a:t>: Collège en Fleurette</a:t>
            </a:r>
            <a:br>
              <a:rPr lang="fr-FR" dirty="0"/>
            </a:br>
            <a:r>
              <a:rPr lang="fr-FR" dirty="0" smtClean="0">
                <a:hlinkClick r:id="rId3"/>
              </a:rPr>
              <a:t>pial.stgengoux@ac-dijon.fr</a:t>
            </a:r>
            <a:endParaRPr lang="fr-FR" dirty="0" smtClean="0"/>
          </a:p>
          <a:p>
            <a:pPr marL="0" indent="0">
              <a:buNone/>
            </a:pPr>
            <a:endParaRPr lang="fr-FR" dirty="0" smtClean="0"/>
          </a:p>
          <a:p>
            <a:r>
              <a:rPr lang="fr-FR" dirty="0"/>
              <a:t>Baptiste BLAZY - </a:t>
            </a:r>
            <a:r>
              <a:rPr lang="fr-FR" b="1" dirty="0"/>
              <a:t>PIAL St Marcel </a:t>
            </a:r>
            <a:r>
              <a:rPr lang="fr-FR" dirty="0"/>
              <a:t>: Collège Vivant Denon</a:t>
            </a:r>
            <a:br>
              <a:rPr lang="fr-FR" dirty="0"/>
            </a:br>
            <a:r>
              <a:rPr lang="fr-FR" dirty="0" smtClean="0">
                <a:hlinkClick r:id="rId4"/>
              </a:rPr>
              <a:t>pial.stmarcel@ac-dijon.fr</a:t>
            </a:r>
            <a:endParaRPr lang="fr-FR" dirty="0" smtClean="0"/>
          </a:p>
          <a:p>
            <a:pPr marL="0" indent="0">
              <a:buNone/>
            </a:pPr>
            <a:endParaRPr lang="fr-FR" dirty="0"/>
          </a:p>
        </p:txBody>
      </p:sp>
    </p:spTree>
    <p:extLst>
      <p:ext uri="{BB962C8B-B14F-4D97-AF65-F5344CB8AC3E}">
        <p14:creationId xmlns:p14="http://schemas.microsoft.com/office/powerpoint/2010/main" val="2900040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65697" y="2640310"/>
            <a:ext cx="8831127" cy="8331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65697" y="3663439"/>
            <a:ext cx="8831127" cy="833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65697" y="4653604"/>
            <a:ext cx="8831127" cy="8331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965697" y="5689938"/>
            <a:ext cx="8831127" cy="833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965697" y="1700732"/>
            <a:ext cx="8831127" cy="8331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1246286" y="2618964"/>
            <a:ext cx="1071155" cy="847506"/>
            <a:chOff x="-265891" y="1452447"/>
            <a:chExt cx="1071155" cy="847506"/>
          </a:xfrm>
        </p:grpSpPr>
        <p:sp>
          <p:nvSpPr>
            <p:cNvPr id="4" name="Triangle isocèle 3"/>
            <p:cNvSpPr/>
            <p:nvPr/>
          </p:nvSpPr>
          <p:spPr>
            <a:xfrm rot="5400000">
              <a:off x="-8855" y="1559578"/>
              <a:ext cx="847506" cy="633244"/>
            </a:xfrm>
            <a:prstGeom prst="triangle">
              <a:avLst/>
            </a:prstGeom>
            <a:solidFill>
              <a:schemeClr val="accent6">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65891" y="1518169"/>
              <a:ext cx="1071155" cy="707886"/>
            </a:xfrm>
            <a:prstGeom prst="rect">
              <a:avLst/>
            </a:prstGeom>
            <a:noFill/>
          </p:spPr>
          <p:txBody>
            <a:bodyPr wrap="square" lIns="91440" tIns="45720" rIns="91440" bIns="45720">
              <a:spAutoFit/>
            </a:bodyPr>
            <a:lstStyle/>
            <a:p>
              <a:pPr algn="ctr"/>
              <a:r>
                <a:rPr lang="fr-FR" sz="4000" b="1" dirty="0">
                  <a:ln w="10160">
                    <a:noFill/>
                    <a:prstDash val="solid"/>
                  </a:ln>
                  <a:solidFill>
                    <a:schemeClr val="accent6">
                      <a:lumMod val="75000"/>
                    </a:schemeClr>
                  </a:solidFill>
                  <a:effectLst>
                    <a:outerShdw blurRad="38100" dist="22860" dir="5400000" algn="tl" rotWithShape="0">
                      <a:srgbClr val="000000">
                        <a:alpha val="30000"/>
                      </a:srgbClr>
                    </a:outerShdw>
                  </a:effectLst>
                  <a:latin typeface="Marianne" panose="02000000000000000000" pitchFamily="50" charset="0"/>
                </a:rPr>
                <a:t>2</a:t>
              </a:r>
            </a:p>
          </p:txBody>
        </p:sp>
      </p:grpSp>
      <p:grpSp>
        <p:nvGrpSpPr>
          <p:cNvPr id="17" name="Groupe 16"/>
          <p:cNvGrpSpPr/>
          <p:nvPr/>
        </p:nvGrpSpPr>
        <p:grpSpPr>
          <a:xfrm>
            <a:off x="1246285" y="1601092"/>
            <a:ext cx="1071155" cy="847506"/>
            <a:chOff x="-265891" y="207026"/>
            <a:chExt cx="1071155" cy="847506"/>
          </a:xfrm>
        </p:grpSpPr>
        <p:sp>
          <p:nvSpPr>
            <p:cNvPr id="9" name="Triangle isocèle 8"/>
            <p:cNvSpPr/>
            <p:nvPr/>
          </p:nvSpPr>
          <p:spPr>
            <a:xfrm rot="5400000">
              <a:off x="-8856" y="314157"/>
              <a:ext cx="847506" cy="633244"/>
            </a:xfrm>
            <a:prstGeom prst="triangle">
              <a:avLst/>
            </a:prstGeom>
            <a:solidFill>
              <a:schemeClr val="accent4">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65891" y="276309"/>
              <a:ext cx="1071155" cy="707886"/>
            </a:xfrm>
            <a:prstGeom prst="rect">
              <a:avLst/>
            </a:prstGeom>
            <a:noFill/>
          </p:spPr>
          <p:txBody>
            <a:bodyPr wrap="square" lIns="91440" tIns="45720" rIns="91440" bIns="45720">
              <a:spAutoFit/>
            </a:bodyPr>
            <a:lstStyle/>
            <a:p>
              <a:pPr algn="ctr"/>
              <a:r>
                <a:rPr lang="fr-FR" sz="4000" b="1" dirty="0">
                  <a:ln w="10160">
                    <a:noFill/>
                    <a:prstDash val="solid"/>
                  </a:ln>
                  <a:solidFill>
                    <a:schemeClr val="accent4">
                      <a:lumMod val="75000"/>
                    </a:schemeClr>
                  </a:solidFill>
                  <a:effectLst>
                    <a:outerShdw blurRad="38100" dist="22860" dir="5400000" algn="tl" rotWithShape="0">
                      <a:srgbClr val="000000">
                        <a:alpha val="30000"/>
                      </a:srgbClr>
                    </a:outerShdw>
                  </a:effectLst>
                  <a:latin typeface="Marianne" panose="02000000000000000000" pitchFamily="50" charset="0"/>
                </a:rPr>
                <a:t>1</a:t>
              </a:r>
            </a:p>
          </p:txBody>
        </p:sp>
      </p:grpSp>
      <p:grpSp>
        <p:nvGrpSpPr>
          <p:cNvPr id="19" name="Groupe 18"/>
          <p:cNvGrpSpPr/>
          <p:nvPr/>
        </p:nvGrpSpPr>
        <p:grpSpPr>
          <a:xfrm>
            <a:off x="1258110" y="3632748"/>
            <a:ext cx="1071155" cy="847506"/>
            <a:chOff x="-265891" y="2881156"/>
            <a:chExt cx="1071155" cy="847506"/>
          </a:xfrm>
        </p:grpSpPr>
        <p:sp>
          <p:nvSpPr>
            <p:cNvPr id="11" name="Triangle isocèle 10"/>
            <p:cNvSpPr/>
            <p:nvPr/>
          </p:nvSpPr>
          <p:spPr>
            <a:xfrm rot="5400000">
              <a:off x="-8855" y="2988287"/>
              <a:ext cx="847506" cy="633244"/>
            </a:xfrm>
            <a:prstGeom prst="triangle">
              <a:avLst/>
            </a:prstGeo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65891" y="2958417"/>
              <a:ext cx="1071155" cy="707886"/>
            </a:xfrm>
            <a:prstGeom prst="rect">
              <a:avLst/>
            </a:prstGeom>
            <a:noFill/>
          </p:spPr>
          <p:txBody>
            <a:bodyPr wrap="square" lIns="91440" tIns="45720" rIns="91440" bIns="45720">
              <a:spAutoFit/>
            </a:bodyPr>
            <a:lstStyle/>
            <a:p>
              <a:pPr algn="ctr"/>
              <a:r>
                <a:rPr lang="fr-FR" sz="4000" b="1" dirty="0">
                  <a:ln w="10160">
                    <a:noFill/>
                    <a:prstDash val="solid"/>
                  </a:ln>
                  <a:solidFill>
                    <a:schemeClr val="accent1">
                      <a:lumMod val="75000"/>
                    </a:schemeClr>
                  </a:solidFill>
                  <a:effectLst>
                    <a:outerShdw blurRad="38100" dist="22860" dir="5400000" algn="tl" rotWithShape="0">
                      <a:srgbClr val="000000">
                        <a:alpha val="30000"/>
                      </a:srgbClr>
                    </a:outerShdw>
                  </a:effectLst>
                  <a:latin typeface="Marianne" panose="02000000000000000000" pitchFamily="50" charset="0"/>
                </a:rPr>
                <a:t>3</a:t>
              </a:r>
            </a:p>
          </p:txBody>
        </p:sp>
      </p:grpSp>
      <p:grpSp>
        <p:nvGrpSpPr>
          <p:cNvPr id="20" name="Groupe 19"/>
          <p:cNvGrpSpPr/>
          <p:nvPr/>
        </p:nvGrpSpPr>
        <p:grpSpPr>
          <a:xfrm>
            <a:off x="1258110" y="4653983"/>
            <a:ext cx="1071155" cy="847506"/>
            <a:chOff x="-265891" y="4148886"/>
            <a:chExt cx="1071155" cy="847506"/>
          </a:xfrm>
        </p:grpSpPr>
        <p:sp>
          <p:nvSpPr>
            <p:cNvPr id="13" name="Triangle isocèle 12"/>
            <p:cNvSpPr/>
            <p:nvPr/>
          </p:nvSpPr>
          <p:spPr>
            <a:xfrm rot="5400000">
              <a:off x="-8855" y="4256017"/>
              <a:ext cx="847506" cy="633244"/>
            </a:xfrm>
            <a:prstGeom prst="triangle">
              <a:avLst/>
            </a:prstGeom>
            <a:solidFill>
              <a:schemeClr val="accent2">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65891" y="4218696"/>
              <a:ext cx="1071155" cy="707886"/>
            </a:xfrm>
            <a:prstGeom prst="rect">
              <a:avLst/>
            </a:prstGeom>
            <a:noFill/>
          </p:spPr>
          <p:txBody>
            <a:bodyPr wrap="square" lIns="91440" tIns="45720" rIns="91440" bIns="45720">
              <a:spAutoFit/>
            </a:bodyPr>
            <a:lstStyle/>
            <a:p>
              <a:pPr algn="ctr"/>
              <a:r>
                <a:rPr lang="fr-FR" sz="4000" b="1" dirty="0">
                  <a:ln w="10160">
                    <a:noFill/>
                    <a:prstDash val="solid"/>
                  </a:ln>
                  <a:solidFill>
                    <a:schemeClr val="accent2">
                      <a:lumMod val="75000"/>
                    </a:schemeClr>
                  </a:solidFill>
                  <a:effectLst>
                    <a:outerShdw blurRad="38100" dist="22860" dir="5400000" algn="tl" rotWithShape="0">
                      <a:srgbClr val="000000">
                        <a:alpha val="30000"/>
                      </a:srgbClr>
                    </a:outerShdw>
                  </a:effectLst>
                  <a:latin typeface="Marianne" panose="02000000000000000000" pitchFamily="50" charset="0"/>
                </a:rPr>
                <a:t>4</a:t>
              </a:r>
            </a:p>
          </p:txBody>
        </p:sp>
      </p:grpSp>
      <p:grpSp>
        <p:nvGrpSpPr>
          <p:cNvPr id="21" name="Groupe 20"/>
          <p:cNvGrpSpPr/>
          <p:nvPr/>
        </p:nvGrpSpPr>
        <p:grpSpPr>
          <a:xfrm>
            <a:off x="1246287" y="5675219"/>
            <a:ext cx="1071155" cy="847505"/>
            <a:chOff x="-265891" y="5448795"/>
            <a:chExt cx="1071155" cy="847505"/>
          </a:xfrm>
        </p:grpSpPr>
        <p:sp>
          <p:nvSpPr>
            <p:cNvPr id="15" name="Triangle isocèle 14"/>
            <p:cNvSpPr/>
            <p:nvPr/>
          </p:nvSpPr>
          <p:spPr>
            <a:xfrm rot="5400000">
              <a:off x="-8855" y="5555926"/>
              <a:ext cx="847505" cy="633244"/>
            </a:xfrm>
            <a:prstGeom prst="triangle">
              <a:avLst/>
            </a:prstGeom>
            <a:solidFill>
              <a:schemeClr val="bg1">
                <a:lumMod val="85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65891" y="5518605"/>
              <a:ext cx="1071155" cy="707886"/>
            </a:xfrm>
            <a:prstGeom prst="rect">
              <a:avLst/>
            </a:prstGeom>
            <a:noFill/>
          </p:spPr>
          <p:txBody>
            <a:bodyPr wrap="square" lIns="91440" tIns="45720" rIns="91440" bIns="45720">
              <a:spAutoFit/>
            </a:bodyPr>
            <a:lstStyle/>
            <a:p>
              <a:pPr algn="ctr"/>
              <a:r>
                <a:rPr lang="fr-FR" sz="4000" b="1" dirty="0">
                  <a:ln w="10160">
                    <a:noFill/>
                    <a:prstDash val="solid"/>
                  </a:ln>
                  <a:solidFill>
                    <a:schemeClr val="bg1">
                      <a:lumMod val="50000"/>
                    </a:schemeClr>
                  </a:solidFill>
                  <a:effectLst>
                    <a:outerShdw blurRad="38100" dist="22860" dir="5400000" algn="tl" rotWithShape="0">
                      <a:srgbClr val="000000">
                        <a:alpha val="30000"/>
                      </a:srgbClr>
                    </a:outerShdw>
                  </a:effectLst>
                  <a:latin typeface="Marianne" panose="02000000000000000000" pitchFamily="50" charset="0"/>
                </a:rPr>
                <a:t>5</a:t>
              </a:r>
            </a:p>
          </p:txBody>
        </p:sp>
      </p:grpSp>
      <p:sp>
        <p:nvSpPr>
          <p:cNvPr id="28" name="ZoneTexte 27"/>
          <p:cNvSpPr txBox="1"/>
          <p:nvPr/>
        </p:nvSpPr>
        <p:spPr>
          <a:xfrm>
            <a:off x="8925648" y="6530943"/>
            <a:ext cx="1742353" cy="338554"/>
          </a:xfrm>
          <a:prstGeom prst="rect">
            <a:avLst/>
          </a:prstGeom>
          <a:noFill/>
        </p:spPr>
        <p:txBody>
          <a:bodyPr wrap="square" rtlCol="0">
            <a:spAutoFit/>
          </a:bodyPr>
          <a:lstStyle/>
          <a:p>
            <a:pPr algn="r"/>
            <a:r>
              <a:rPr lang="fr-FR" sz="800" dirty="0">
                <a:solidFill>
                  <a:schemeClr val="bg1">
                    <a:lumMod val="50000"/>
                  </a:schemeClr>
                </a:solidFill>
                <a:latin typeface="Marianne Light" panose="02000000000000000000" pitchFamily="50" charset="0"/>
              </a:rPr>
              <a:t>IEN Maternelle / Adaptation</a:t>
            </a:r>
          </a:p>
          <a:p>
            <a:pPr algn="r"/>
            <a:r>
              <a:rPr lang="fr-FR" sz="800" dirty="0">
                <a:solidFill>
                  <a:schemeClr val="bg1">
                    <a:lumMod val="50000"/>
                  </a:schemeClr>
                </a:solidFill>
                <a:latin typeface="Marianne Light" panose="02000000000000000000" pitchFamily="50" charset="0"/>
              </a:rPr>
              <a:t>Août 2022</a:t>
            </a:r>
          </a:p>
        </p:txBody>
      </p:sp>
      <p:sp>
        <p:nvSpPr>
          <p:cNvPr id="29" name="ZoneTexte 28"/>
          <p:cNvSpPr txBox="1"/>
          <p:nvPr/>
        </p:nvSpPr>
        <p:spPr>
          <a:xfrm>
            <a:off x="2329265" y="1862636"/>
            <a:ext cx="7868473" cy="261610"/>
          </a:xfrm>
          <a:prstGeom prst="rect">
            <a:avLst/>
          </a:prstGeom>
          <a:noFill/>
        </p:spPr>
        <p:txBody>
          <a:bodyPr wrap="square" rtlCol="0">
            <a:spAutoFit/>
          </a:bodyPr>
          <a:lstStyle/>
          <a:p>
            <a:r>
              <a:rPr lang="fr-FR" sz="1100" dirty="0">
                <a:latin typeface="Marianne Light" panose="02000000000000000000" pitchFamily="50" charset="0"/>
              </a:rPr>
              <a:t>Organiser les réunions AESH / Familles / Enseignants dès les premiers jours de rentrée</a:t>
            </a:r>
          </a:p>
        </p:txBody>
      </p:sp>
      <p:sp>
        <p:nvSpPr>
          <p:cNvPr id="30" name="ZoneTexte 29"/>
          <p:cNvSpPr txBox="1"/>
          <p:nvPr/>
        </p:nvSpPr>
        <p:spPr>
          <a:xfrm>
            <a:off x="2317440" y="2761611"/>
            <a:ext cx="5207347" cy="600164"/>
          </a:xfrm>
          <a:prstGeom prst="rect">
            <a:avLst/>
          </a:prstGeom>
          <a:noFill/>
        </p:spPr>
        <p:txBody>
          <a:bodyPr wrap="square" rtlCol="0">
            <a:spAutoFit/>
          </a:bodyPr>
          <a:lstStyle/>
          <a:p>
            <a:pPr>
              <a:lnSpc>
                <a:spcPct val="150000"/>
              </a:lnSpc>
            </a:pPr>
            <a:r>
              <a:rPr lang="fr-FR" sz="1100" dirty="0">
                <a:latin typeface="Marianne Light" panose="02000000000000000000" pitchFamily="50" charset="0"/>
              </a:rPr>
              <a:t>Faire les emplois du temps des AESH à renvoyer aux coordonnateurs </a:t>
            </a:r>
          </a:p>
          <a:p>
            <a:pPr>
              <a:lnSpc>
                <a:spcPct val="150000"/>
              </a:lnSpc>
            </a:pPr>
            <a:r>
              <a:rPr lang="fr-FR" sz="1100" dirty="0">
                <a:latin typeface="Marianne Light" panose="02000000000000000000" pitchFamily="50" charset="0"/>
              </a:rPr>
              <a:t>Rectifications tout au long de l’année</a:t>
            </a:r>
          </a:p>
        </p:txBody>
      </p:sp>
      <p:sp>
        <p:nvSpPr>
          <p:cNvPr id="31" name="ZoneTexte 30"/>
          <p:cNvSpPr txBox="1"/>
          <p:nvPr/>
        </p:nvSpPr>
        <p:spPr>
          <a:xfrm>
            <a:off x="2414312" y="3910875"/>
            <a:ext cx="7868473" cy="261610"/>
          </a:xfrm>
          <a:prstGeom prst="rect">
            <a:avLst/>
          </a:prstGeom>
          <a:noFill/>
        </p:spPr>
        <p:txBody>
          <a:bodyPr wrap="square" rtlCol="0">
            <a:spAutoFit/>
          </a:bodyPr>
          <a:lstStyle/>
          <a:p>
            <a:r>
              <a:rPr lang="fr-FR" sz="1100" dirty="0">
                <a:latin typeface="Marianne Light" panose="02000000000000000000" pitchFamily="50" charset="0"/>
              </a:rPr>
              <a:t>Remonter les absences des AESH vers le PIAL (adresse mail PIAL) </a:t>
            </a:r>
            <a:r>
              <a:rPr lang="fr-FR" sz="1100" b="1" dirty="0">
                <a:latin typeface="Marianne Light" panose="02000000000000000000" pitchFamily="50" charset="0"/>
              </a:rPr>
              <a:t>dès le 1</a:t>
            </a:r>
            <a:r>
              <a:rPr lang="fr-FR" sz="1100" b="1" baseline="30000" dirty="0">
                <a:latin typeface="Marianne Light" panose="02000000000000000000" pitchFamily="50" charset="0"/>
              </a:rPr>
              <a:t>er</a:t>
            </a:r>
            <a:r>
              <a:rPr lang="fr-FR" sz="1100" b="1" dirty="0">
                <a:latin typeface="Marianne Light" panose="02000000000000000000" pitchFamily="50" charset="0"/>
              </a:rPr>
              <a:t> jour d’absence</a:t>
            </a:r>
          </a:p>
        </p:txBody>
      </p:sp>
      <p:sp>
        <p:nvSpPr>
          <p:cNvPr id="32" name="ZoneTexte 31"/>
          <p:cNvSpPr txBox="1"/>
          <p:nvPr/>
        </p:nvSpPr>
        <p:spPr>
          <a:xfrm>
            <a:off x="2414312" y="4946931"/>
            <a:ext cx="7868473" cy="261610"/>
          </a:xfrm>
          <a:prstGeom prst="rect">
            <a:avLst/>
          </a:prstGeom>
          <a:noFill/>
        </p:spPr>
        <p:txBody>
          <a:bodyPr wrap="square" rtlCol="0">
            <a:spAutoFit/>
          </a:bodyPr>
          <a:lstStyle/>
          <a:p>
            <a:r>
              <a:rPr lang="fr-FR" sz="1100" dirty="0">
                <a:latin typeface="Marianne Light" panose="02000000000000000000" pitchFamily="50" charset="0"/>
              </a:rPr>
              <a:t>Être vigilant aux autorisations d’absence des AESH</a:t>
            </a:r>
          </a:p>
        </p:txBody>
      </p:sp>
      <p:sp>
        <p:nvSpPr>
          <p:cNvPr id="33" name="ZoneTexte 32"/>
          <p:cNvSpPr txBox="1"/>
          <p:nvPr/>
        </p:nvSpPr>
        <p:spPr>
          <a:xfrm>
            <a:off x="2408400" y="5962492"/>
            <a:ext cx="7868473" cy="261610"/>
          </a:xfrm>
          <a:prstGeom prst="rect">
            <a:avLst/>
          </a:prstGeom>
          <a:noFill/>
        </p:spPr>
        <p:txBody>
          <a:bodyPr wrap="square" rtlCol="0">
            <a:spAutoFit/>
          </a:bodyPr>
          <a:lstStyle/>
          <a:p>
            <a:r>
              <a:rPr lang="fr-FR" sz="1100" dirty="0">
                <a:latin typeface="Marianne Light" panose="02000000000000000000" pitchFamily="50" charset="0"/>
              </a:rPr>
              <a:t>Donner la priorité aux accompagnements individualisés</a:t>
            </a:r>
          </a:p>
        </p:txBody>
      </p:sp>
      <p:sp>
        <p:nvSpPr>
          <p:cNvPr id="34" name="ZoneTexte 33"/>
          <p:cNvSpPr txBox="1"/>
          <p:nvPr/>
        </p:nvSpPr>
        <p:spPr>
          <a:xfrm>
            <a:off x="113213" y="758069"/>
            <a:ext cx="10554788" cy="830997"/>
          </a:xfrm>
          <a:prstGeom prst="rect">
            <a:avLst/>
          </a:prstGeom>
          <a:noFill/>
        </p:spPr>
        <p:txBody>
          <a:bodyPr wrap="square" rtlCol="0">
            <a:spAutoFit/>
          </a:bodyPr>
          <a:lstStyle/>
          <a:p>
            <a:pPr algn="ctr"/>
            <a:r>
              <a:rPr lang="fr-FR" sz="1200" b="1" dirty="0">
                <a:latin typeface="Marianne Light" panose="02000000000000000000" pitchFamily="50" charset="0"/>
              </a:rPr>
              <a:t>Au sein du PIAL, l’organisation de l’accompagnement est coordonnée au plus près des besoins des élèves.</a:t>
            </a:r>
          </a:p>
          <a:p>
            <a:pPr algn="ctr"/>
            <a:endParaRPr lang="fr-FR" sz="1200" b="1" dirty="0">
              <a:latin typeface="Marianne Light" panose="02000000000000000000" pitchFamily="50" charset="0"/>
            </a:endParaRPr>
          </a:p>
          <a:p>
            <a:pPr algn="ctr"/>
            <a:r>
              <a:rPr lang="fr-FR" sz="1200" b="1" dirty="0">
                <a:latin typeface="Marianne Light" panose="02000000000000000000" pitchFamily="50" charset="0"/>
              </a:rPr>
              <a:t>Ainsi, certains points doivent faire l'objet d'une attention particulière :</a:t>
            </a:r>
          </a:p>
          <a:p>
            <a:pPr algn="ctr"/>
            <a:endParaRPr lang="fr-FR" sz="1200" b="1" dirty="0">
              <a:latin typeface="Marianne Light" panose="02000000000000000000" pitchFamily="50" charset="0"/>
            </a:endParaRPr>
          </a:p>
        </p:txBody>
      </p:sp>
    </p:spTree>
    <p:extLst>
      <p:ext uri="{BB962C8B-B14F-4D97-AF65-F5344CB8AC3E}">
        <p14:creationId xmlns:p14="http://schemas.microsoft.com/office/powerpoint/2010/main" val="237419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Le pôle ressource de circonscription et la cellule de suivi.</a:t>
            </a:r>
            <a:endParaRPr lang="fr-FR" dirty="0">
              <a:solidFill>
                <a:schemeClr val="accent2"/>
              </a:solidFill>
            </a:endParaRPr>
          </a:p>
        </p:txBody>
      </p:sp>
      <p:sp>
        <p:nvSpPr>
          <p:cNvPr id="3" name="Espace réservé du contenu 2"/>
          <p:cNvSpPr>
            <a:spLocks noGrp="1"/>
          </p:cNvSpPr>
          <p:nvPr>
            <p:ph idx="1"/>
          </p:nvPr>
        </p:nvSpPr>
        <p:spPr>
          <a:xfrm>
            <a:off x="677334" y="2055223"/>
            <a:ext cx="9496698" cy="3966754"/>
          </a:xfrm>
          <a:solidFill>
            <a:schemeClr val="accent1">
              <a:lumMod val="20000"/>
              <a:lumOff val="80000"/>
            </a:schemeClr>
          </a:solidFill>
        </p:spPr>
        <p:txBody>
          <a:bodyPr>
            <a:normAutofit/>
          </a:bodyPr>
          <a:lstStyle/>
          <a:p>
            <a:r>
              <a:rPr lang="fr-FR" dirty="0" smtClean="0"/>
              <a:t>Si l’école </a:t>
            </a:r>
            <a:r>
              <a:rPr lang="fr-FR" dirty="0"/>
              <a:t>a déclenché les réponses habituelles : rencontre avec les parents,</a:t>
            </a:r>
            <a:br>
              <a:rPr lang="fr-FR" dirty="0"/>
            </a:br>
            <a:r>
              <a:rPr lang="fr-FR" dirty="0"/>
              <a:t>signalement aux membres du réseau d’aide, au médecin scolaire, aux services sociaux, à la </a:t>
            </a:r>
            <a:r>
              <a:rPr lang="fr-FR" dirty="0" smtClean="0"/>
              <a:t>mairie, </a:t>
            </a:r>
            <a:r>
              <a:rPr lang="fr-FR" dirty="0" err="1" smtClean="0"/>
              <a:t>etc</a:t>
            </a:r>
            <a:r>
              <a:rPr lang="fr-FR" dirty="0" smtClean="0"/>
              <a:t>, alors :</a:t>
            </a:r>
          </a:p>
          <a:p>
            <a:endParaRPr lang="fr-FR" dirty="0"/>
          </a:p>
          <a:p>
            <a:r>
              <a:rPr lang="fr-FR" dirty="0" smtClean="0"/>
              <a:t>Le directeur procède au signalement à l’inspection </a:t>
            </a:r>
            <a:r>
              <a:rPr lang="fr-FR" dirty="0"/>
              <a:t>par </a:t>
            </a:r>
            <a:r>
              <a:rPr lang="fr-FR" dirty="0" smtClean="0"/>
              <a:t>courrier électronique </a:t>
            </a:r>
            <a:r>
              <a:rPr lang="fr-FR" dirty="0"/>
              <a:t>à :</a:t>
            </a:r>
            <a:br>
              <a:rPr lang="fr-FR" dirty="0"/>
            </a:br>
            <a:r>
              <a:rPr lang="fr-FR" dirty="0"/>
              <a:t>- ien.tournus@ac-dijon.fr</a:t>
            </a:r>
            <a:br>
              <a:rPr lang="fr-FR" dirty="0"/>
            </a:br>
            <a:r>
              <a:rPr lang="fr-FR" dirty="0"/>
              <a:t>- cpaien.tournus@ac-dijon.fr</a:t>
            </a:r>
            <a:br>
              <a:rPr lang="fr-FR" dirty="0"/>
            </a:br>
            <a:r>
              <a:rPr lang="fr-FR" dirty="0"/>
              <a:t>- </a:t>
            </a:r>
            <a:r>
              <a:rPr lang="fr-FR" dirty="0" smtClean="0"/>
              <a:t>la </a:t>
            </a:r>
            <a:r>
              <a:rPr lang="fr-FR" dirty="0"/>
              <a:t>psychologue </a:t>
            </a:r>
            <a:r>
              <a:rPr lang="fr-FR" dirty="0" smtClean="0"/>
              <a:t>de l’éducation nationale du secteur concerné :</a:t>
            </a:r>
          </a:p>
          <a:p>
            <a:pPr marL="0" indent="0">
              <a:buNone/>
            </a:pPr>
            <a:r>
              <a:rPr lang="fr-FR" dirty="0"/>
              <a:t/>
            </a:r>
            <a:br>
              <a:rPr lang="fr-FR" dirty="0"/>
            </a:br>
            <a:r>
              <a:rPr lang="fr-FR" dirty="0" smtClean="0"/>
              <a:t>          Mireille </a:t>
            </a:r>
            <a:r>
              <a:rPr lang="fr-FR" dirty="0" err="1"/>
              <a:t>Cochard</a:t>
            </a:r>
            <a:r>
              <a:rPr lang="fr-FR" dirty="0"/>
              <a:t>  </a:t>
            </a:r>
            <a:r>
              <a:rPr lang="fr-FR" dirty="0" smtClean="0"/>
              <a:t>                  Sophie </a:t>
            </a:r>
            <a:r>
              <a:rPr lang="fr-FR" dirty="0" err="1"/>
              <a:t>Darras</a:t>
            </a:r>
            <a:r>
              <a:rPr lang="fr-FR" dirty="0"/>
              <a:t> </a:t>
            </a:r>
            <a:r>
              <a:rPr lang="fr-FR" dirty="0" smtClean="0"/>
              <a:t>                         Isabelle </a:t>
            </a:r>
            <a:r>
              <a:rPr lang="fr-FR" dirty="0"/>
              <a:t>Verdier </a:t>
            </a:r>
            <a:br>
              <a:rPr lang="fr-FR" dirty="0"/>
            </a:br>
            <a:r>
              <a:rPr lang="fr-FR" dirty="0" smtClean="0"/>
              <a:t>mireille.cochard@ac-dijon.fr     rased.tournus@ac-dijon.fr     psy.sgplain@ac-dijon.fr</a:t>
            </a:r>
            <a:endParaRPr lang="fr-FR" dirty="0"/>
          </a:p>
          <a:p>
            <a:pPr marL="0" indent="0">
              <a:buNone/>
            </a:pPr>
            <a:endParaRPr lang="fr-FR" dirty="0"/>
          </a:p>
        </p:txBody>
      </p:sp>
    </p:spTree>
    <p:extLst>
      <p:ext uri="{BB962C8B-B14F-4D97-AF65-F5344CB8AC3E}">
        <p14:creationId xmlns:p14="http://schemas.microsoft.com/office/powerpoint/2010/main" val="1605657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a:extLst>
              <a:ext uri="{FF2B5EF4-FFF2-40B4-BE49-F238E27FC236}">
                <a16:creationId xmlns:a16="http://schemas.microsoft.com/office/drawing/2014/main" id="{F002D773-2A4F-C14B-9919-4663B15FDBA2}"/>
              </a:ext>
            </a:extLst>
          </p:cNvPr>
          <p:cNvSpPr/>
          <p:nvPr/>
        </p:nvSpPr>
        <p:spPr>
          <a:xfrm>
            <a:off x="965995" y="2975711"/>
            <a:ext cx="2075210" cy="103632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POLE RESSOURCE</a:t>
            </a:r>
          </a:p>
        </p:txBody>
      </p:sp>
      <p:sp>
        <p:nvSpPr>
          <p:cNvPr id="6" name="Rectangle à coins arrondis 5">
            <a:extLst>
              <a:ext uri="{FF2B5EF4-FFF2-40B4-BE49-F238E27FC236}">
                <a16:creationId xmlns:a16="http://schemas.microsoft.com/office/drawing/2014/main" id="{17B0BBBF-0DDF-1B4D-8C18-073178E4C0EC}"/>
              </a:ext>
            </a:extLst>
          </p:cNvPr>
          <p:cNvSpPr/>
          <p:nvPr/>
        </p:nvSpPr>
        <p:spPr>
          <a:xfrm>
            <a:off x="3319678" y="652907"/>
            <a:ext cx="3756660" cy="24675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00000"/>
                </a:solidFill>
              </a:rPr>
              <a:t>Cellule de suivi</a:t>
            </a:r>
          </a:p>
          <a:p>
            <a:pPr algn="ctr"/>
            <a:r>
              <a:rPr lang="fr-FR" b="1" dirty="0">
                <a:solidFill>
                  <a:schemeClr val="tx1"/>
                </a:solidFill>
              </a:rPr>
              <a:t>Aide à la gestion des </a:t>
            </a:r>
          </a:p>
          <a:p>
            <a:pPr algn="ctr"/>
            <a:r>
              <a:rPr lang="fr-FR" b="1" dirty="0">
                <a:solidFill>
                  <a:schemeClr val="tx1"/>
                </a:solidFill>
              </a:rPr>
              <a:t>enfants en situation difficile </a:t>
            </a:r>
          </a:p>
          <a:p>
            <a:r>
              <a:rPr lang="fr-FR" dirty="0">
                <a:solidFill>
                  <a:schemeClr val="tx1"/>
                </a:solidFill>
              </a:rPr>
              <a:t>« Enfants présentant des difficultés de vie graves et persistantes qui mettent en cause leur sécurité, leur bien-être à l’école et leur réussite scolaire. »</a:t>
            </a:r>
            <a:r>
              <a:rPr lang="fr-FR" dirty="0"/>
              <a:t>.</a:t>
            </a:r>
          </a:p>
        </p:txBody>
      </p:sp>
      <p:sp>
        <p:nvSpPr>
          <p:cNvPr id="7" name="Rectangle à coins arrondis 6">
            <a:extLst>
              <a:ext uri="{FF2B5EF4-FFF2-40B4-BE49-F238E27FC236}">
                <a16:creationId xmlns:a16="http://schemas.microsoft.com/office/drawing/2014/main" id="{03711239-08CB-E740-BC94-3A260E2087C2}"/>
              </a:ext>
            </a:extLst>
          </p:cNvPr>
          <p:cNvSpPr/>
          <p:nvPr/>
        </p:nvSpPr>
        <p:spPr>
          <a:xfrm>
            <a:off x="3029477" y="4522832"/>
            <a:ext cx="3756660" cy="18823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00000"/>
                </a:solidFill>
              </a:rPr>
              <a:t>Groupe de travail</a:t>
            </a:r>
          </a:p>
          <a:p>
            <a:pPr algn="ctr"/>
            <a:r>
              <a:rPr lang="fr-FR" dirty="0">
                <a:solidFill>
                  <a:schemeClr val="tx1"/>
                </a:solidFill>
              </a:rPr>
              <a:t>Réflexion et construction de ressources et d’outils sur des thématiques liées à la difficultés,</a:t>
            </a:r>
          </a:p>
          <a:p>
            <a:pPr algn="ctr"/>
            <a:r>
              <a:rPr lang="fr-FR" dirty="0">
                <a:solidFill>
                  <a:schemeClr val="tx1"/>
                </a:solidFill>
              </a:rPr>
              <a:t>au harcèlement, au climat </a:t>
            </a:r>
          </a:p>
          <a:p>
            <a:pPr algn="ctr"/>
            <a:r>
              <a:rPr lang="fr-FR" dirty="0">
                <a:solidFill>
                  <a:schemeClr val="tx1"/>
                </a:solidFill>
              </a:rPr>
              <a:t>de classe et d’école.</a:t>
            </a:r>
          </a:p>
        </p:txBody>
      </p:sp>
      <p:pic>
        <p:nvPicPr>
          <p:cNvPr id="10" name="Image 9">
            <a:extLst>
              <a:ext uri="{FF2B5EF4-FFF2-40B4-BE49-F238E27FC236}">
                <a16:creationId xmlns:a16="http://schemas.microsoft.com/office/drawing/2014/main" id="{45EBC953-BBCF-094F-BD6F-749E2AB48A58}"/>
              </a:ext>
            </a:extLst>
          </p:cNvPr>
          <p:cNvPicPr>
            <a:picLocks noChangeAspect="1"/>
          </p:cNvPicPr>
          <p:nvPr/>
        </p:nvPicPr>
        <p:blipFill>
          <a:blip r:embed="rId3"/>
          <a:stretch>
            <a:fillRect/>
          </a:stretch>
        </p:blipFill>
        <p:spPr>
          <a:xfrm rot="20980479">
            <a:off x="9525690" y="498390"/>
            <a:ext cx="2021287" cy="2776540"/>
          </a:xfrm>
          <a:prstGeom prst="rect">
            <a:avLst/>
          </a:prstGeom>
          <a:ln>
            <a:solidFill>
              <a:schemeClr val="accent1"/>
            </a:solidFill>
          </a:ln>
        </p:spPr>
      </p:pic>
      <p:sp>
        <p:nvSpPr>
          <p:cNvPr id="11" name="ZoneTexte 10">
            <a:extLst>
              <a:ext uri="{FF2B5EF4-FFF2-40B4-BE49-F238E27FC236}">
                <a16:creationId xmlns:a16="http://schemas.microsoft.com/office/drawing/2014/main" id="{857EC358-FD1C-5740-AAC3-9F6401A2B25D}"/>
              </a:ext>
            </a:extLst>
          </p:cNvPr>
          <p:cNvSpPr txBox="1"/>
          <p:nvPr/>
        </p:nvSpPr>
        <p:spPr>
          <a:xfrm rot="20818070">
            <a:off x="7501952" y="1605830"/>
            <a:ext cx="1497526" cy="1200329"/>
          </a:xfrm>
          <a:prstGeom prst="rect">
            <a:avLst/>
          </a:prstGeom>
          <a:noFill/>
        </p:spPr>
        <p:txBody>
          <a:bodyPr wrap="none" rtlCol="0">
            <a:spAutoFit/>
          </a:bodyPr>
          <a:lstStyle/>
          <a:p>
            <a:r>
              <a:rPr lang="fr-FR" dirty="0">
                <a:solidFill>
                  <a:srgbClr val="C00000"/>
                </a:solidFill>
              </a:rPr>
              <a:t>En 2021/2022</a:t>
            </a:r>
          </a:p>
          <a:p>
            <a:r>
              <a:rPr lang="fr-FR" dirty="0">
                <a:solidFill>
                  <a:srgbClr val="C00000"/>
                </a:solidFill>
              </a:rPr>
              <a:t>4 cellules </a:t>
            </a:r>
          </a:p>
          <a:p>
            <a:r>
              <a:rPr lang="fr-FR" dirty="0">
                <a:solidFill>
                  <a:srgbClr val="C00000"/>
                </a:solidFill>
              </a:rPr>
              <a:t>80 situations </a:t>
            </a:r>
          </a:p>
          <a:p>
            <a:r>
              <a:rPr lang="fr-FR" dirty="0">
                <a:solidFill>
                  <a:srgbClr val="C00000"/>
                </a:solidFill>
              </a:rPr>
              <a:t>1 protocole</a:t>
            </a:r>
          </a:p>
        </p:txBody>
      </p:sp>
      <p:sp>
        <p:nvSpPr>
          <p:cNvPr id="13" name="ZoneTexte 12">
            <a:extLst>
              <a:ext uri="{FF2B5EF4-FFF2-40B4-BE49-F238E27FC236}">
                <a16:creationId xmlns:a16="http://schemas.microsoft.com/office/drawing/2014/main" id="{0B3B63ED-6216-4A4C-B989-4EA98118DB9D}"/>
              </a:ext>
            </a:extLst>
          </p:cNvPr>
          <p:cNvSpPr txBox="1"/>
          <p:nvPr/>
        </p:nvSpPr>
        <p:spPr>
          <a:xfrm rot="20929987">
            <a:off x="6933499" y="3728620"/>
            <a:ext cx="2378556" cy="1754326"/>
          </a:xfrm>
          <a:prstGeom prst="rect">
            <a:avLst/>
          </a:prstGeom>
          <a:noFill/>
        </p:spPr>
        <p:txBody>
          <a:bodyPr wrap="square" rtlCol="0">
            <a:spAutoFit/>
          </a:bodyPr>
          <a:lstStyle/>
          <a:p>
            <a:r>
              <a:rPr lang="fr-FR" dirty="0">
                <a:solidFill>
                  <a:srgbClr val="C00000"/>
                </a:solidFill>
              </a:rPr>
              <a:t>Deux productions :</a:t>
            </a:r>
          </a:p>
          <a:p>
            <a:r>
              <a:rPr lang="fr-FR" dirty="0">
                <a:solidFill>
                  <a:srgbClr val="C00000"/>
                </a:solidFill>
              </a:rPr>
              <a:t>- Gestion des élèves</a:t>
            </a:r>
          </a:p>
          <a:p>
            <a:r>
              <a:rPr lang="fr-FR" dirty="0">
                <a:solidFill>
                  <a:srgbClr val="C00000"/>
                </a:solidFill>
              </a:rPr>
              <a:t> en difficulté de </a:t>
            </a:r>
          </a:p>
          <a:p>
            <a:r>
              <a:rPr lang="fr-FR" dirty="0">
                <a:solidFill>
                  <a:srgbClr val="C00000"/>
                </a:solidFill>
              </a:rPr>
              <a:t>comportement,</a:t>
            </a:r>
          </a:p>
          <a:p>
            <a:r>
              <a:rPr lang="fr-FR" dirty="0">
                <a:solidFill>
                  <a:srgbClr val="C00000"/>
                </a:solidFill>
              </a:rPr>
              <a:t>-  Protocole </a:t>
            </a:r>
            <a:r>
              <a:rPr lang="fr-FR" dirty="0" err="1">
                <a:solidFill>
                  <a:srgbClr val="C00000"/>
                </a:solidFill>
              </a:rPr>
              <a:t>pHARe</a:t>
            </a:r>
            <a:r>
              <a:rPr lang="fr-FR" dirty="0">
                <a:solidFill>
                  <a:srgbClr val="C00000"/>
                </a:solidFill>
              </a:rPr>
              <a:t>.</a:t>
            </a:r>
          </a:p>
        </p:txBody>
      </p:sp>
      <p:pic>
        <p:nvPicPr>
          <p:cNvPr id="16" name="Image 15">
            <a:extLst>
              <a:ext uri="{FF2B5EF4-FFF2-40B4-BE49-F238E27FC236}">
                <a16:creationId xmlns:a16="http://schemas.microsoft.com/office/drawing/2014/main" id="{93BD68C9-D368-EB42-BE7F-9A309234CB0D}"/>
              </a:ext>
            </a:extLst>
          </p:cNvPr>
          <p:cNvPicPr>
            <a:picLocks noChangeAspect="1"/>
          </p:cNvPicPr>
          <p:nvPr/>
        </p:nvPicPr>
        <p:blipFill>
          <a:blip r:embed="rId4"/>
          <a:stretch>
            <a:fillRect/>
          </a:stretch>
        </p:blipFill>
        <p:spPr>
          <a:xfrm rot="21070291">
            <a:off x="9409582" y="3544834"/>
            <a:ext cx="2131606" cy="2752703"/>
          </a:xfrm>
          <a:prstGeom prst="rect">
            <a:avLst/>
          </a:prstGeom>
          <a:solidFill>
            <a:schemeClr val="bg1"/>
          </a:solidFill>
          <a:ln>
            <a:solidFill>
              <a:schemeClr val="accent1">
                <a:shade val="50000"/>
              </a:schemeClr>
            </a:solidFill>
          </a:ln>
        </p:spPr>
      </p:pic>
      <p:graphicFrame>
        <p:nvGraphicFramePr>
          <p:cNvPr id="17" name="Objet 16">
            <a:extLst>
              <a:ext uri="{FF2B5EF4-FFF2-40B4-BE49-F238E27FC236}">
                <a16:creationId xmlns:a16="http://schemas.microsoft.com/office/drawing/2014/main" id="{2C421854-E7DD-E448-AEC1-B1DE4DB4BC56}"/>
              </a:ext>
            </a:extLst>
          </p:cNvPr>
          <p:cNvGraphicFramePr>
            <a:graphicFrameLocks noChangeAspect="1"/>
          </p:cNvGraphicFramePr>
          <p:nvPr>
            <p:extLst/>
          </p:nvPr>
        </p:nvGraphicFramePr>
        <p:xfrm>
          <a:off x="10121971" y="4341904"/>
          <a:ext cx="1695450" cy="2294437"/>
        </p:xfrm>
        <a:graphic>
          <a:graphicData uri="http://schemas.openxmlformats.org/presentationml/2006/ole">
            <mc:AlternateContent xmlns:mc="http://schemas.openxmlformats.org/markup-compatibility/2006">
              <mc:Choice xmlns:v="urn:schemas-microsoft-com:vml" Requires="v">
                <p:oleObj spid="_x0000_s1050" name="Document" r:id="rId5" imgW="6718300" imgH="9093200" progId="Word.Document.12">
                  <p:embed/>
                </p:oleObj>
              </mc:Choice>
              <mc:Fallback>
                <p:oleObj name="Document" r:id="rId5" imgW="6718300" imgH="9093200" progId="Word.Document.12">
                  <p:embed/>
                  <p:pic>
                    <p:nvPicPr>
                      <p:cNvPr id="17" name="Objet 16">
                        <a:extLst>
                          <a:ext uri="{FF2B5EF4-FFF2-40B4-BE49-F238E27FC236}">
                            <a16:creationId xmlns:a16="http://schemas.microsoft.com/office/drawing/2014/main" id="{2C421854-E7DD-E448-AEC1-B1DE4DB4BC56}"/>
                          </a:ext>
                        </a:extLst>
                      </p:cNvPr>
                      <p:cNvPicPr/>
                      <p:nvPr/>
                    </p:nvPicPr>
                    <p:blipFill>
                      <a:blip r:embed="rId6"/>
                      <a:stretch>
                        <a:fillRect/>
                      </a:stretch>
                    </p:blipFill>
                    <p:spPr>
                      <a:xfrm>
                        <a:off x="10121971" y="4341904"/>
                        <a:ext cx="1695450" cy="2294437"/>
                      </a:xfrm>
                      <a:prstGeom prst="rect">
                        <a:avLst/>
                      </a:prstGeom>
                      <a:solidFill>
                        <a:schemeClr val="bg1"/>
                      </a:solidFill>
                      <a:ln>
                        <a:solidFill>
                          <a:schemeClr val="accent1">
                            <a:shade val="50000"/>
                          </a:schemeClr>
                        </a:solidFill>
                      </a:ln>
                    </p:spPr>
                  </p:pic>
                </p:oleObj>
              </mc:Fallback>
            </mc:AlternateContent>
          </a:graphicData>
        </a:graphic>
      </p:graphicFrame>
      <p:sp>
        <p:nvSpPr>
          <p:cNvPr id="18" name="Flèche vers la droite 17">
            <a:extLst>
              <a:ext uri="{FF2B5EF4-FFF2-40B4-BE49-F238E27FC236}">
                <a16:creationId xmlns:a16="http://schemas.microsoft.com/office/drawing/2014/main" id="{1C203EDD-67EC-434E-ABA7-9C81E585C061}"/>
              </a:ext>
            </a:extLst>
          </p:cNvPr>
          <p:cNvSpPr/>
          <p:nvPr/>
        </p:nvSpPr>
        <p:spPr>
          <a:xfrm rot="20185815">
            <a:off x="2617782" y="2491306"/>
            <a:ext cx="590550" cy="235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sp>
        <p:nvSpPr>
          <p:cNvPr id="19" name="Flèche vers la droite 18">
            <a:extLst>
              <a:ext uri="{FF2B5EF4-FFF2-40B4-BE49-F238E27FC236}">
                <a16:creationId xmlns:a16="http://schemas.microsoft.com/office/drawing/2014/main" id="{1B62932E-93D0-AA40-B204-AD10C73C13F4}"/>
              </a:ext>
            </a:extLst>
          </p:cNvPr>
          <p:cNvSpPr/>
          <p:nvPr/>
        </p:nvSpPr>
        <p:spPr>
          <a:xfrm rot="1806237">
            <a:off x="2614576" y="4224035"/>
            <a:ext cx="590550" cy="235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ysClr val="windowText" lastClr="000000"/>
              </a:solidFill>
            </a:endParaRPr>
          </a:p>
        </p:txBody>
      </p:sp>
      <p:sp>
        <p:nvSpPr>
          <p:cNvPr id="22" name="ZoneTexte 21">
            <a:extLst>
              <a:ext uri="{FF2B5EF4-FFF2-40B4-BE49-F238E27FC236}">
                <a16:creationId xmlns:a16="http://schemas.microsoft.com/office/drawing/2014/main" id="{255555DB-7BAA-1F40-9236-127936B4BC6C}"/>
              </a:ext>
            </a:extLst>
          </p:cNvPr>
          <p:cNvSpPr txBox="1"/>
          <p:nvPr/>
        </p:nvSpPr>
        <p:spPr>
          <a:xfrm>
            <a:off x="1102790" y="422074"/>
            <a:ext cx="1258678" cy="461665"/>
          </a:xfrm>
          <a:prstGeom prst="rect">
            <a:avLst/>
          </a:prstGeom>
          <a:noFill/>
        </p:spPr>
        <p:txBody>
          <a:bodyPr wrap="none" rtlCol="0">
            <a:spAutoFit/>
          </a:bodyPr>
          <a:lstStyle/>
          <a:p>
            <a:r>
              <a:rPr lang="fr-FR" sz="1200" dirty="0">
                <a:effectLst/>
                <a:latin typeface="Arial" panose="020B0604020202020204" pitchFamily="34" charset="0"/>
              </a:rPr>
              <a:t>loi n° 2013-595 </a:t>
            </a:r>
          </a:p>
          <a:p>
            <a:r>
              <a:rPr lang="fr-FR" sz="1200" dirty="0">
                <a:effectLst/>
                <a:latin typeface="Arial" panose="020B0604020202020204" pitchFamily="34" charset="0"/>
              </a:rPr>
              <a:t>du 8 juillet 2013</a:t>
            </a:r>
            <a:endParaRPr lang="fr-FR" sz="1200" dirty="0"/>
          </a:p>
        </p:txBody>
      </p:sp>
      <p:sp>
        <p:nvSpPr>
          <p:cNvPr id="23" name="ZoneTexte 22">
            <a:extLst>
              <a:ext uri="{FF2B5EF4-FFF2-40B4-BE49-F238E27FC236}">
                <a16:creationId xmlns:a16="http://schemas.microsoft.com/office/drawing/2014/main" id="{2A369610-8628-384D-B398-62A508C1675F}"/>
              </a:ext>
            </a:extLst>
          </p:cNvPr>
          <p:cNvSpPr txBox="1"/>
          <p:nvPr/>
        </p:nvSpPr>
        <p:spPr>
          <a:xfrm>
            <a:off x="570155" y="1087205"/>
            <a:ext cx="2705099" cy="830997"/>
          </a:xfrm>
          <a:prstGeom prst="rect">
            <a:avLst/>
          </a:prstGeom>
          <a:noFill/>
        </p:spPr>
        <p:txBody>
          <a:bodyPr wrap="square" rtlCol="0">
            <a:spAutoFit/>
          </a:bodyPr>
          <a:lstStyle/>
          <a:p>
            <a:r>
              <a:rPr lang="fr-FR" sz="1200" dirty="0"/>
              <a:t>« Prévenir et  remédier aux difficultés qui se manifestent dans les écoles afin d'améliorer la réussite scolaire de tous les élèves. »</a:t>
            </a:r>
          </a:p>
        </p:txBody>
      </p:sp>
    </p:spTree>
    <p:extLst>
      <p:ext uri="{BB962C8B-B14F-4D97-AF65-F5344CB8AC3E}">
        <p14:creationId xmlns:p14="http://schemas.microsoft.com/office/powerpoint/2010/main" val="1935451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1000717" y="892330"/>
            <a:ext cx="6774872" cy="520714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srgbClr val="65D6A0">
                    <a:lumMod val="75000"/>
                  </a:srgbClr>
                </a:solidFill>
                <a:effectLst/>
                <a:uLnTx/>
                <a:uFillTx/>
                <a:latin typeface="Marianne" panose="02000000000000000000" pitchFamily="50" charset="0"/>
                <a:ea typeface="+mn-ea"/>
                <a:cs typeface="+mn-cs"/>
              </a:rPr>
              <a:t>L’École 71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65D6A0">
                    <a:lumMod val="75000"/>
                  </a:srgbClr>
                </a:solidFill>
                <a:effectLst/>
                <a:uLnTx/>
                <a:uFillTx/>
                <a:latin typeface="Marianne" panose="02000000000000000000" pitchFamily="50" charset="0"/>
                <a:ea typeface="+mn-ea"/>
                <a:cs typeface="+mn-cs"/>
              </a:rPr>
              <a:t>La lettre d’information institutionnelle des enseignants du 1</a:t>
            </a:r>
            <a:r>
              <a:rPr kumimoji="0" lang="fr-FR" sz="1400" b="1" i="0" u="none" strike="noStrike" kern="1200" cap="none" spc="0" normalizeH="0" baseline="30000" noProof="0" dirty="0" smtClean="0">
                <a:ln>
                  <a:noFill/>
                </a:ln>
                <a:solidFill>
                  <a:srgbClr val="65D6A0">
                    <a:lumMod val="75000"/>
                  </a:srgbClr>
                </a:solidFill>
                <a:effectLst/>
                <a:uLnTx/>
                <a:uFillTx/>
                <a:latin typeface="Marianne" panose="02000000000000000000" pitchFamily="50" charset="0"/>
                <a:ea typeface="+mn-ea"/>
                <a:cs typeface="+mn-cs"/>
              </a:rPr>
              <a:t>er</a:t>
            </a:r>
            <a:r>
              <a:rPr kumimoji="0" lang="fr-FR" sz="1400" b="1" i="0" u="none" strike="noStrike" kern="1200" cap="none" spc="0" normalizeH="0" baseline="0" noProof="0" dirty="0" smtClean="0">
                <a:ln>
                  <a:noFill/>
                </a:ln>
                <a:solidFill>
                  <a:srgbClr val="65D6A0">
                    <a:lumMod val="75000"/>
                  </a:srgbClr>
                </a:solidFill>
                <a:effectLst/>
                <a:uLnTx/>
                <a:uFillTx/>
                <a:latin typeface="Marianne" panose="02000000000000000000" pitchFamily="50" charset="0"/>
                <a:ea typeface="+mn-ea"/>
                <a:cs typeface="+mn-cs"/>
              </a:rPr>
              <a:t> degré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Toutes les actualités pédagogiques et administratives départementales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Envoyée directement sur les </a:t>
            </a:r>
            <a:r>
              <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adresses nominatives académiques des personnels</a:t>
            </a:r>
            <a:r>
              <a:rPr kumimoji="0" lang="fr-FR" sz="1400" b="0"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 par l’adresse </a:t>
            </a:r>
            <a:r>
              <a:rPr kumimoji="0" lang="fr-FR" sz="1400" b="1" i="0" u="sng" strike="noStrike" kern="1200" cap="none" spc="0" normalizeH="0" baseline="0" noProof="0" dirty="0" smtClean="0">
                <a:ln>
                  <a:noFill/>
                </a:ln>
                <a:solidFill>
                  <a:srgbClr val="00B0F0"/>
                </a:solidFill>
                <a:effectLst/>
                <a:uLnTx/>
                <a:uFillTx/>
                <a:latin typeface="Marianne" panose="02000000000000000000" pitchFamily="50" charset="0"/>
                <a:ea typeface="+mn-ea"/>
                <a:cs typeface="+mn-cs"/>
              </a:rPr>
              <a:t>communication-dsden71@ac-dijon.fr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sng" strike="noStrike" kern="1200" cap="none" spc="0" normalizeH="0" baseline="0" noProof="0" dirty="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sng" strike="noStrike" kern="1200" cap="none" spc="0" normalizeH="0" baseline="0" noProof="0" dirty="0" smtClean="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Envoi bimensuel le vendredi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Sommaire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Archivage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rPr>
              <a:t>Publication sur le site </a:t>
            </a:r>
            <a:r>
              <a:rPr kumimoji="0" lang="fr-FR" sz="1400" b="1" i="0" u="none" strike="noStrike" kern="1200" cap="none" spc="0" normalizeH="0" baseline="0" noProof="0" dirty="0" err="1" smtClean="0">
                <a:ln>
                  <a:noFill/>
                </a:ln>
                <a:solidFill>
                  <a:prstClr val="black"/>
                </a:solidFill>
                <a:effectLst/>
                <a:uLnTx/>
                <a:uFillTx/>
                <a:latin typeface="Marianne" panose="02000000000000000000" pitchFamily="50" charset="0"/>
                <a:ea typeface="+mn-ea"/>
                <a:cs typeface="+mn-cs"/>
              </a:rPr>
              <a:t>Circo</a:t>
            </a:r>
            <a:r>
              <a:rPr kumimoji="0" lang="fr-FR" sz="1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71 </a:t>
            </a:r>
            <a:endParaRPr kumimoji="0" lang="fr-FR" sz="1400" b="1" i="0" u="none" strike="noStrike" kern="1200" cap="none" spc="0" normalizeH="0" baseline="0" noProof="0" dirty="0" smtClean="0">
              <a:ln>
                <a:noFill/>
              </a:ln>
              <a:solidFill>
                <a:prstClr val="black"/>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2060"/>
                </a:solidFill>
                <a:effectLst/>
                <a:uLnTx/>
                <a:uFillTx/>
                <a:latin typeface="Marianne" panose="02000000000000000000" pitchFamily="50" charset="0"/>
                <a:ea typeface="+mn-ea"/>
                <a:cs typeface="+mn-cs"/>
                <a:hlinkClick r:id="rId3"/>
              </a:rPr>
              <a:t>lien vers le site</a:t>
            </a:r>
            <a:endParaRPr kumimoji="0" lang="fr-FR" sz="1400" b="1" i="0" u="none" strike="noStrike" kern="1200" cap="none" spc="0" normalizeH="0" baseline="0" noProof="0" dirty="0" smtClean="0">
              <a:ln>
                <a:noFill/>
              </a:ln>
              <a:solidFill>
                <a:srgbClr val="002060"/>
              </a:solidFill>
              <a:effectLst/>
              <a:uLnTx/>
              <a:uFillTx/>
              <a:latin typeface="Marianne"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45" y="1757555"/>
            <a:ext cx="2655439" cy="3811972"/>
          </a:xfrm>
          <a:prstGeom prst="rect">
            <a:avLst/>
          </a:prstGeom>
        </p:spPr>
      </p:pic>
      <p:sp>
        <p:nvSpPr>
          <p:cNvPr id="3" name="Espace réservé du pied de page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L’École 71- 2022-2023</a:t>
            </a:r>
            <a:endParaRPr kumimoji="0" lang="fr-FR" sz="10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6" name="ZoneTexte 5"/>
          <p:cNvSpPr txBox="1"/>
          <p:nvPr/>
        </p:nvSpPr>
        <p:spPr>
          <a:xfrm>
            <a:off x="11230495" y="5926974"/>
            <a:ext cx="54213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2</a:t>
            </a:r>
            <a:r>
              <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/2</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54910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En vrac…</a:t>
            </a:r>
            <a:endParaRPr lang="fr-FR" dirty="0">
              <a:solidFill>
                <a:schemeClr val="accent2"/>
              </a:solidFill>
            </a:endParaRPr>
          </a:p>
        </p:txBody>
      </p:sp>
      <p:sp>
        <p:nvSpPr>
          <p:cNvPr id="3" name="Espace réservé du contenu 2"/>
          <p:cNvSpPr>
            <a:spLocks noGrp="1"/>
          </p:cNvSpPr>
          <p:nvPr>
            <p:ph idx="1"/>
          </p:nvPr>
        </p:nvSpPr>
        <p:spPr>
          <a:xfrm>
            <a:off x="677334" y="1410789"/>
            <a:ext cx="8701797" cy="4134673"/>
          </a:xfrm>
          <a:solidFill>
            <a:schemeClr val="accent1">
              <a:lumMod val="20000"/>
              <a:lumOff val="80000"/>
            </a:schemeClr>
          </a:solidFill>
        </p:spPr>
        <p:txBody>
          <a:bodyPr>
            <a:noAutofit/>
          </a:bodyPr>
          <a:lstStyle/>
          <a:p>
            <a:r>
              <a:rPr lang="fr-FR" sz="2400" dirty="0" smtClean="0"/>
              <a:t>La contention des élèves ;</a:t>
            </a:r>
          </a:p>
          <a:p>
            <a:r>
              <a:rPr lang="fr-FR" sz="2400" dirty="0" smtClean="0"/>
              <a:t>PPMS ;</a:t>
            </a:r>
          </a:p>
          <a:p>
            <a:r>
              <a:rPr lang="fr-FR" sz="2400" dirty="0" smtClean="0"/>
              <a:t>Plan de formation ;</a:t>
            </a:r>
          </a:p>
          <a:p>
            <a:r>
              <a:rPr lang="fr-FR" sz="2400" dirty="0" smtClean="0"/>
              <a:t>Tutorat des nouveaux directeurs ;</a:t>
            </a:r>
          </a:p>
          <a:p>
            <a:r>
              <a:rPr lang="fr-FR" sz="2400" dirty="0" smtClean="0"/>
              <a:t>Active ;</a:t>
            </a:r>
          </a:p>
          <a:p>
            <a:r>
              <a:rPr lang="fr-FR" sz="2400" dirty="0" smtClean="0"/>
              <a:t>…</a:t>
            </a:r>
          </a:p>
          <a:p>
            <a:pPr marL="0" indent="0">
              <a:buNone/>
            </a:pPr>
            <a:endParaRPr lang="fr-FR" sz="2400" dirty="0" smtClean="0"/>
          </a:p>
          <a:p>
            <a:r>
              <a:rPr lang="fr-FR" sz="2400" dirty="0" smtClean="0"/>
              <a:t>Merci à toutes et tous.</a:t>
            </a:r>
          </a:p>
        </p:txBody>
      </p:sp>
    </p:spTree>
    <p:extLst>
      <p:ext uri="{BB962C8B-B14F-4D97-AF65-F5344CB8AC3E}">
        <p14:creationId xmlns:p14="http://schemas.microsoft.com/office/powerpoint/2010/main" val="54475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Ordre du jour.</a:t>
            </a:r>
            <a:endParaRPr lang="fr-FR" dirty="0">
              <a:solidFill>
                <a:schemeClr val="accent2"/>
              </a:solidFill>
            </a:endParaRPr>
          </a:p>
        </p:txBody>
      </p:sp>
      <p:sp>
        <p:nvSpPr>
          <p:cNvPr id="3" name="Espace réservé du contenu 2"/>
          <p:cNvSpPr>
            <a:spLocks noGrp="1"/>
          </p:cNvSpPr>
          <p:nvPr>
            <p:ph idx="1"/>
          </p:nvPr>
        </p:nvSpPr>
        <p:spPr>
          <a:xfrm>
            <a:off x="677334" y="1776549"/>
            <a:ext cx="8767111" cy="4134673"/>
          </a:xfrm>
          <a:solidFill>
            <a:schemeClr val="accent1">
              <a:lumMod val="20000"/>
              <a:lumOff val="80000"/>
            </a:schemeClr>
          </a:solidFill>
        </p:spPr>
        <p:txBody>
          <a:bodyPr/>
          <a:lstStyle/>
          <a:p>
            <a:r>
              <a:rPr lang="fr-FR" b="1" dirty="0" smtClean="0"/>
              <a:t>1</a:t>
            </a:r>
            <a:r>
              <a:rPr lang="fr-FR" b="1" baseline="30000" dirty="0" smtClean="0"/>
              <a:t>ère</a:t>
            </a:r>
            <a:r>
              <a:rPr lang="fr-FR" b="1" dirty="0" smtClean="0"/>
              <a:t> partie </a:t>
            </a:r>
            <a:r>
              <a:rPr lang="fr-FR" dirty="0" smtClean="0"/>
              <a:t>9h-10h10 : informations générales et institutionnelles</a:t>
            </a:r>
          </a:p>
          <a:p>
            <a:pPr marL="0" indent="0">
              <a:buNone/>
            </a:pPr>
            <a:endParaRPr lang="fr-FR" dirty="0" smtClean="0"/>
          </a:p>
          <a:p>
            <a:r>
              <a:rPr lang="fr-FR" b="1" dirty="0" smtClean="0"/>
              <a:t>Pause</a:t>
            </a:r>
            <a:r>
              <a:rPr lang="fr-FR" dirty="0" smtClean="0"/>
              <a:t> : distribution des livrets d’évaluation CP-Ce1</a:t>
            </a:r>
          </a:p>
          <a:p>
            <a:pPr marL="0" indent="0">
              <a:buNone/>
            </a:pPr>
            <a:endParaRPr lang="fr-FR" dirty="0" smtClean="0"/>
          </a:p>
          <a:p>
            <a:r>
              <a:rPr lang="fr-FR" b="1" dirty="0" smtClean="0"/>
              <a:t>2</a:t>
            </a:r>
            <a:r>
              <a:rPr lang="fr-FR" b="1" baseline="30000" dirty="0" smtClean="0"/>
              <a:t>ème</a:t>
            </a:r>
            <a:r>
              <a:rPr lang="fr-FR" b="1" dirty="0" smtClean="0"/>
              <a:t> partie </a:t>
            </a:r>
            <a:r>
              <a:rPr lang="fr-FR" dirty="0" smtClean="0"/>
              <a:t>10h30-12h : travail en ateliers</a:t>
            </a:r>
          </a:p>
          <a:p>
            <a:pPr lvl="1"/>
            <a:r>
              <a:rPr lang="fr-FR" dirty="0" smtClean="0"/>
              <a:t>ESS</a:t>
            </a:r>
            <a:endParaRPr lang="fr-FR" dirty="0"/>
          </a:p>
          <a:p>
            <a:pPr lvl="1"/>
            <a:r>
              <a:rPr lang="fr-FR" dirty="0" smtClean="0"/>
              <a:t>Équipe éducative</a:t>
            </a:r>
          </a:p>
          <a:p>
            <a:pPr lvl="1"/>
            <a:r>
              <a:rPr lang="fr-FR" dirty="0" err="1" smtClean="0"/>
              <a:t>pHARe</a:t>
            </a:r>
            <a:endParaRPr lang="fr-FR" dirty="0"/>
          </a:p>
          <a:p>
            <a:pPr lvl="1"/>
            <a:r>
              <a:rPr lang="fr-FR" dirty="0" smtClean="0"/>
              <a:t>Site de circonscription/projets pédagogiques et sorties scolaires</a:t>
            </a:r>
          </a:p>
        </p:txBody>
      </p:sp>
    </p:spTree>
    <p:extLst>
      <p:ext uri="{BB962C8B-B14F-4D97-AF65-F5344CB8AC3E}">
        <p14:creationId xmlns:p14="http://schemas.microsoft.com/office/powerpoint/2010/main" val="5631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Mouvement dans l’équipe de circonscription.</a:t>
            </a:r>
            <a:endParaRPr lang="fr-FR" dirty="0">
              <a:solidFill>
                <a:schemeClr val="accent2"/>
              </a:solidFill>
            </a:endParaRPr>
          </a:p>
        </p:txBody>
      </p:sp>
      <p:sp>
        <p:nvSpPr>
          <p:cNvPr id="3" name="Espace réservé du contenu 2"/>
          <p:cNvSpPr>
            <a:spLocks noGrp="1"/>
          </p:cNvSpPr>
          <p:nvPr>
            <p:ph idx="1"/>
          </p:nvPr>
        </p:nvSpPr>
        <p:spPr>
          <a:xfrm>
            <a:off x="677335" y="2133600"/>
            <a:ext cx="8832426" cy="3777622"/>
          </a:xfrm>
          <a:solidFill>
            <a:schemeClr val="accent1">
              <a:lumMod val="20000"/>
              <a:lumOff val="80000"/>
            </a:schemeClr>
          </a:solidFill>
        </p:spPr>
        <p:txBody>
          <a:bodyPr/>
          <a:lstStyle/>
          <a:p>
            <a:r>
              <a:rPr lang="fr-FR" dirty="0" smtClean="0"/>
              <a:t>Nous accueillons madame </a:t>
            </a:r>
            <a:r>
              <a:rPr lang="fr-FR" b="1" dirty="0" smtClean="0"/>
              <a:t>Laurence </a:t>
            </a:r>
            <a:r>
              <a:rPr lang="fr-FR" b="1" dirty="0" err="1" smtClean="0"/>
              <a:t>Écobichon</a:t>
            </a:r>
            <a:r>
              <a:rPr lang="fr-FR" dirty="0" smtClean="0"/>
              <a:t>, nouvelle secrétaire de la circonscription de Tournus.</a:t>
            </a:r>
          </a:p>
          <a:p>
            <a:endParaRPr lang="fr-FR" dirty="0"/>
          </a:p>
          <a:p>
            <a:r>
              <a:rPr lang="fr-FR" dirty="0" smtClean="0"/>
              <a:t>Nous accueillons </a:t>
            </a:r>
            <a:r>
              <a:rPr lang="fr-FR" dirty="0" smtClean="0"/>
              <a:t>4 </a:t>
            </a:r>
            <a:r>
              <a:rPr lang="fr-FR" dirty="0" smtClean="0"/>
              <a:t>nouvelles directrices :</a:t>
            </a:r>
          </a:p>
          <a:p>
            <a:pPr lvl="1"/>
            <a:r>
              <a:rPr lang="fr-FR" dirty="0" smtClean="0"/>
              <a:t>Madame </a:t>
            </a:r>
            <a:r>
              <a:rPr lang="fr-FR" b="1" dirty="0" smtClean="0"/>
              <a:t>Christine </a:t>
            </a:r>
            <a:r>
              <a:rPr lang="fr-FR" b="1" dirty="0" err="1" smtClean="0"/>
              <a:t>Payebien</a:t>
            </a:r>
            <a:r>
              <a:rPr lang="fr-FR" b="1" dirty="0" smtClean="0"/>
              <a:t> </a:t>
            </a:r>
            <a:r>
              <a:rPr lang="fr-FR" dirty="0" smtClean="0"/>
              <a:t>(</a:t>
            </a:r>
            <a:r>
              <a:rPr lang="fr-FR" dirty="0" err="1" smtClean="0"/>
              <a:t>Ratenelle</a:t>
            </a:r>
            <a:r>
              <a:rPr lang="fr-FR" dirty="0" smtClean="0"/>
              <a:t>) ; </a:t>
            </a:r>
          </a:p>
          <a:p>
            <a:pPr lvl="1"/>
            <a:r>
              <a:rPr lang="fr-FR" dirty="0" smtClean="0"/>
              <a:t>Madame </a:t>
            </a:r>
            <a:r>
              <a:rPr lang="fr-FR" b="1" dirty="0" smtClean="0"/>
              <a:t>Axelle </a:t>
            </a:r>
            <a:r>
              <a:rPr lang="fr-FR" b="1" dirty="0" err="1" smtClean="0"/>
              <a:t>Verdenet</a:t>
            </a:r>
            <a:r>
              <a:rPr lang="fr-FR" b="1" dirty="0" smtClean="0"/>
              <a:t> </a:t>
            </a:r>
            <a:r>
              <a:rPr lang="fr-FR" dirty="0" smtClean="0"/>
              <a:t>(</a:t>
            </a:r>
            <a:r>
              <a:rPr lang="fr-FR" dirty="0" err="1" smtClean="0"/>
              <a:t>Ozenay</a:t>
            </a:r>
            <a:r>
              <a:rPr lang="fr-FR" dirty="0" smtClean="0"/>
              <a:t>) ;</a:t>
            </a:r>
          </a:p>
          <a:p>
            <a:pPr lvl="1"/>
            <a:r>
              <a:rPr lang="fr-FR" dirty="0" smtClean="0"/>
              <a:t>Madame </a:t>
            </a:r>
            <a:r>
              <a:rPr lang="fr-FR" b="1" dirty="0" smtClean="0"/>
              <a:t>Nathalie Guillemin </a:t>
            </a:r>
            <a:r>
              <a:rPr lang="fr-FR" dirty="0" smtClean="0"/>
              <a:t>(</a:t>
            </a:r>
            <a:r>
              <a:rPr lang="fr-FR" dirty="0" err="1" smtClean="0"/>
              <a:t>Thurey</a:t>
            </a:r>
            <a:r>
              <a:rPr lang="fr-FR" dirty="0" smtClean="0"/>
              <a:t>) ;</a:t>
            </a:r>
          </a:p>
          <a:p>
            <a:pPr lvl="1"/>
            <a:r>
              <a:rPr lang="fr-FR" dirty="0" smtClean="0"/>
              <a:t>Madame </a:t>
            </a:r>
            <a:r>
              <a:rPr lang="fr-FR" b="1" dirty="0" smtClean="0"/>
              <a:t>Sylvie </a:t>
            </a:r>
            <a:r>
              <a:rPr lang="fr-FR" b="1" dirty="0" err="1" smtClean="0"/>
              <a:t>Dutel</a:t>
            </a:r>
            <a:r>
              <a:rPr lang="fr-FR" b="1" dirty="0" smtClean="0"/>
              <a:t> </a:t>
            </a:r>
            <a:r>
              <a:rPr lang="fr-FR" dirty="0" smtClean="0"/>
              <a:t>(intérim </a:t>
            </a:r>
            <a:r>
              <a:rPr lang="fr-FR" dirty="0" err="1" smtClean="0"/>
              <a:t>Mancey</a:t>
            </a:r>
            <a:r>
              <a:rPr lang="fr-FR" dirty="0" smtClean="0"/>
              <a:t>).</a:t>
            </a:r>
            <a:endParaRPr lang="fr-FR" dirty="0"/>
          </a:p>
        </p:txBody>
      </p:sp>
    </p:spTree>
    <p:extLst>
      <p:ext uri="{BB962C8B-B14F-4D97-AF65-F5344CB8AC3E}">
        <p14:creationId xmlns:p14="http://schemas.microsoft.com/office/powerpoint/2010/main" val="296911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L’équipe de circonscription.</a:t>
            </a:r>
            <a:endParaRPr lang="fr-FR" dirty="0">
              <a:solidFill>
                <a:schemeClr val="accent2"/>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326" y="1423851"/>
            <a:ext cx="10371908" cy="5107578"/>
          </a:xfrm>
        </p:spPr>
      </p:pic>
    </p:spTree>
    <p:extLst>
      <p:ext uri="{BB962C8B-B14F-4D97-AF65-F5344CB8AC3E}">
        <p14:creationId xmlns:p14="http://schemas.microsoft.com/office/powerpoint/2010/main" val="3671599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La circonscription de Tournus.</a:t>
            </a:r>
            <a:endParaRPr lang="fr-FR" dirty="0">
              <a:solidFill>
                <a:schemeClr val="accent2"/>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898" y="1164621"/>
            <a:ext cx="8464104" cy="565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2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solidFill>
              </a:rPr>
              <a:t>La circonscription de </a:t>
            </a:r>
            <a:r>
              <a:rPr lang="fr-FR" dirty="0" smtClean="0">
                <a:solidFill>
                  <a:schemeClr val="accent2"/>
                </a:solidFill>
              </a:rPr>
              <a:t>Tournus.</a:t>
            </a:r>
            <a:endParaRPr lang="fr-FR" dirty="0">
              <a:solidFill>
                <a:schemeClr val="accent2"/>
              </a:solidFill>
            </a:endParaRPr>
          </a:p>
        </p:txBody>
      </p:sp>
      <p:sp>
        <p:nvSpPr>
          <p:cNvPr id="3" name="Espace réservé du contenu 2"/>
          <p:cNvSpPr>
            <a:spLocks noGrp="1"/>
          </p:cNvSpPr>
          <p:nvPr>
            <p:ph idx="1"/>
          </p:nvPr>
        </p:nvSpPr>
        <p:spPr>
          <a:xfrm>
            <a:off x="822960" y="1904999"/>
            <a:ext cx="9065623" cy="4443549"/>
          </a:xfrm>
          <a:solidFill>
            <a:schemeClr val="accent1">
              <a:lumMod val="20000"/>
              <a:lumOff val="80000"/>
            </a:schemeClr>
          </a:solidFill>
        </p:spPr>
        <p:txBody>
          <a:bodyPr>
            <a:normAutofit/>
          </a:bodyPr>
          <a:lstStyle/>
          <a:p>
            <a:r>
              <a:rPr lang="fr-FR" altLang="fr-FR" dirty="0" smtClean="0"/>
              <a:t>4400 élèves, 75 écoles (72 publiques, 3 privées), 214 classes, 6 secteurs collège ;</a:t>
            </a:r>
          </a:p>
          <a:p>
            <a:r>
              <a:rPr lang="fr-FR" altLang="fr-FR" dirty="0"/>
              <a:t>4</a:t>
            </a:r>
            <a:r>
              <a:rPr lang="fr-FR" altLang="fr-FR" dirty="0" smtClean="0"/>
              <a:t> ULIS, 1 UPE2A, 1 EILE (langue arabe), 3 SEM3, école bilingue, </a:t>
            </a:r>
            <a:r>
              <a:rPr lang="fr-FR" altLang="fr-FR" dirty="0"/>
              <a:t>3 PIAL </a:t>
            </a:r>
            <a:r>
              <a:rPr lang="fr-FR" altLang="fr-FR" dirty="0" smtClean="0"/>
              <a:t>;</a:t>
            </a:r>
          </a:p>
          <a:p>
            <a:r>
              <a:rPr lang="fr-FR" altLang="fr-FR" dirty="0" err="1" smtClean="0"/>
              <a:t>Rased</a:t>
            </a:r>
            <a:r>
              <a:rPr lang="fr-FR" altLang="fr-FR" dirty="0" smtClean="0"/>
              <a:t> : 5 ESDP, 1 ESDR, 3 psychologues EN EDA</a:t>
            </a:r>
          </a:p>
          <a:p>
            <a:r>
              <a:rPr lang="fr-FR" altLang="fr-FR" dirty="0" smtClean="0"/>
              <a:t>5 enseignants référents (ERSH);</a:t>
            </a:r>
          </a:p>
          <a:p>
            <a:r>
              <a:rPr lang="fr-FR" altLang="fr-FR" dirty="0" smtClean="0"/>
              <a:t>20 </a:t>
            </a:r>
            <a:r>
              <a:rPr lang="fr-FR" altLang="fr-FR" dirty="0"/>
              <a:t>RPI  au sein de la </a:t>
            </a:r>
            <a:r>
              <a:rPr lang="fr-FR" altLang="fr-FR" dirty="0" smtClean="0"/>
              <a:t>circonscription ;</a:t>
            </a:r>
          </a:p>
          <a:p>
            <a:pPr lvl="1"/>
            <a:r>
              <a:rPr lang="fr-FR" altLang="fr-FR" dirty="0" smtClean="0"/>
              <a:t>85 </a:t>
            </a:r>
            <a:r>
              <a:rPr lang="fr-FR" altLang="fr-FR" dirty="0"/>
              <a:t>% sont des RPI dispersés : </a:t>
            </a:r>
            <a:endParaRPr lang="fr-FR" altLang="fr-FR" dirty="0" smtClean="0"/>
          </a:p>
          <a:p>
            <a:pPr lvl="2"/>
            <a:r>
              <a:rPr lang="fr-FR" altLang="fr-FR" dirty="0" smtClean="0"/>
              <a:t>9 </a:t>
            </a:r>
            <a:r>
              <a:rPr lang="fr-FR" altLang="fr-FR" dirty="0"/>
              <a:t>RPI avec 2 écoles </a:t>
            </a:r>
            <a:endParaRPr lang="fr-FR" altLang="fr-FR" dirty="0" smtClean="0"/>
          </a:p>
          <a:p>
            <a:pPr lvl="2"/>
            <a:r>
              <a:rPr lang="fr-FR" altLang="fr-FR" dirty="0" smtClean="0"/>
              <a:t>8 </a:t>
            </a:r>
            <a:r>
              <a:rPr lang="fr-FR" altLang="fr-FR" dirty="0"/>
              <a:t>RPI avec 3 écoles</a:t>
            </a:r>
          </a:p>
          <a:p>
            <a:pPr lvl="1"/>
            <a:r>
              <a:rPr lang="fr-FR" altLang="fr-FR" dirty="0"/>
              <a:t>Seulement 3 RPI concentrés : des écoles avec un grand nombre de classes qui assurent l'échange entre </a:t>
            </a:r>
            <a:r>
              <a:rPr lang="fr-FR" altLang="fr-FR" dirty="0" smtClean="0"/>
              <a:t>enseignants et une dynamique collective.</a:t>
            </a:r>
            <a:endParaRPr lang="fr-FR" altLang="fr-FR" dirty="0"/>
          </a:p>
          <a:p>
            <a:r>
              <a:rPr lang="fr-FR" altLang="fr-FR" b="1" dirty="0"/>
              <a:t>L’organisation territoriale conduit à un grand nombre d’écoles dispersées et de petite taille </a:t>
            </a:r>
            <a:r>
              <a:rPr lang="fr-FR" altLang="fr-FR" b="1" dirty="0" smtClean="0"/>
              <a:t>et contribue </a:t>
            </a:r>
            <a:r>
              <a:rPr lang="fr-FR" altLang="fr-FR" b="1" dirty="0"/>
              <a:t>à isoler les enseignants.</a:t>
            </a:r>
          </a:p>
          <a:p>
            <a:endParaRPr lang="fr-FR" dirty="0"/>
          </a:p>
        </p:txBody>
      </p:sp>
    </p:spTree>
    <p:extLst>
      <p:ext uri="{BB962C8B-B14F-4D97-AF65-F5344CB8AC3E}">
        <p14:creationId xmlns:p14="http://schemas.microsoft.com/office/powerpoint/2010/main" val="426768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309" y="624110"/>
            <a:ext cx="9576304" cy="1280890"/>
          </a:xfrm>
        </p:spPr>
        <p:txBody>
          <a:bodyPr/>
          <a:lstStyle/>
          <a:p>
            <a:r>
              <a:rPr lang="fr-FR" dirty="0" smtClean="0">
                <a:solidFill>
                  <a:schemeClr val="accent2"/>
                </a:solidFill>
              </a:rPr>
              <a:t>Les remplaçants.</a:t>
            </a:r>
            <a:endParaRPr lang="fr-FR" dirty="0">
              <a:solidFill>
                <a:schemeClr val="accent2"/>
              </a:solidFill>
            </a:endParaRPr>
          </a:p>
        </p:txBody>
      </p:sp>
      <p:sp>
        <p:nvSpPr>
          <p:cNvPr id="4" name="Rectangle : coins arrondis 7">
            <a:extLst>
              <a:ext uri="{FF2B5EF4-FFF2-40B4-BE49-F238E27FC236}">
                <a16:creationId xmlns:a16="http://schemas.microsoft.com/office/drawing/2014/main" id="{96165FE8-B003-4749-87B5-DBC9E5849A63}"/>
              </a:ext>
            </a:extLst>
          </p:cNvPr>
          <p:cNvSpPr>
            <a:spLocks noGrp="1"/>
          </p:cNvSpPr>
          <p:nvPr>
            <p:ph idx="1"/>
          </p:nvPr>
        </p:nvSpPr>
        <p:spPr>
          <a:xfrm>
            <a:off x="786538" y="2029030"/>
            <a:ext cx="3641771" cy="9884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fr-FR" sz="2400" dirty="0" smtClean="0">
                <a:solidFill>
                  <a:schemeClr val="tx1"/>
                </a:solidFill>
              </a:rPr>
              <a:t>Assurer la continuité du service</a:t>
            </a:r>
            <a:endParaRPr lang="fr-FR" sz="2400" dirty="0">
              <a:solidFill>
                <a:schemeClr val="tx1"/>
              </a:solidFill>
            </a:endParaRPr>
          </a:p>
        </p:txBody>
      </p:sp>
      <p:sp>
        <p:nvSpPr>
          <p:cNvPr id="5" name="Rectangle : coins arrondis 3">
            <a:extLst>
              <a:ext uri="{FF2B5EF4-FFF2-40B4-BE49-F238E27FC236}">
                <a16:creationId xmlns:a16="http://schemas.microsoft.com/office/drawing/2014/main" id="{732D0C49-32FD-4185-B693-99D10593EA73}"/>
              </a:ext>
            </a:extLst>
          </p:cNvPr>
          <p:cNvSpPr/>
          <p:nvPr/>
        </p:nvSpPr>
        <p:spPr>
          <a:xfrm>
            <a:off x="5538402" y="2057299"/>
            <a:ext cx="3714654" cy="9884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Un PE </a:t>
            </a:r>
            <a:r>
              <a:rPr lang="fr-FR" sz="2400" dirty="0" smtClean="0">
                <a:solidFill>
                  <a:schemeClr val="tx1"/>
                </a:solidFill>
              </a:rPr>
              <a:t>polyvalent,</a:t>
            </a:r>
            <a:endParaRPr lang="fr-FR" sz="2400" dirty="0">
              <a:solidFill>
                <a:schemeClr val="tx1"/>
              </a:solidFill>
            </a:endParaRPr>
          </a:p>
          <a:p>
            <a:pPr algn="ctr"/>
            <a:r>
              <a:rPr lang="fr-FR" sz="2400" dirty="0" smtClean="0">
                <a:solidFill>
                  <a:schemeClr val="tx1"/>
                </a:solidFill>
              </a:rPr>
              <a:t>Un enseignant </a:t>
            </a:r>
            <a:r>
              <a:rPr lang="fr-FR" sz="2400" dirty="0">
                <a:solidFill>
                  <a:schemeClr val="tx1"/>
                </a:solidFill>
              </a:rPr>
              <a:t>à part entière</a:t>
            </a:r>
          </a:p>
        </p:txBody>
      </p:sp>
      <p:sp>
        <p:nvSpPr>
          <p:cNvPr id="6" name="Rectangle : coins arrondis 4">
            <a:extLst>
              <a:ext uri="{FF2B5EF4-FFF2-40B4-BE49-F238E27FC236}">
                <a16:creationId xmlns:a16="http://schemas.microsoft.com/office/drawing/2014/main" id="{DF5CBE5C-B6CB-43B1-B65B-A3B16930657A}"/>
              </a:ext>
            </a:extLst>
          </p:cNvPr>
          <p:cNvSpPr/>
          <p:nvPr/>
        </p:nvSpPr>
        <p:spPr>
          <a:xfrm>
            <a:off x="347704" y="3241700"/>
            <a:ext cx="9486089" cy="8339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Prendre en charge la classe de manière rapide et efficace</a:t>
            </a:r>
            <a:endParaRPr lang="fr-FR" sz="2400" dirty="0">
              <a:solidFill>
                <a:schemeClr val="tx1"/>
              </a:solidFill>
            </a:endParaRPr>
          </a:p>
        </p:txBody>
      </p:sp>
      <p:sp>
        <p:nvSpPr>
          <p:cNvPr id="7" name="Rectangle : coins arrondis 6">
            <a:extLst>
              <a:ext uri="{FF2B5EF4-FFF2-40B4-BE49-F238E27FC236}">
                <a16:creationId xmlns:a16="http://schemas.microsoft.com/office/drawing/2014/main" id="{52630D09-F367-40A0-84CD-2B6203A4DB6E}"/>
              </a:ext>
            </a:extLst>
          </p:cNvPr>
          <p:cNvSpPr/>
          <p:nvPr/>
        </p:nvSpPr>
        <p:spPr>
          <a:xfrm>
            <a:off x="347704" y="4299859"/>
            <a:ext cx="9486089" cy="8447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Assurer la sécurité des élèves et la continuité éducative et pédagogique</a:t>
            </a:r>
            <a:endParaRPr lang="fr-FR" sz="2400" dirty="0">
              <a:solidFill>
                <a:schemeClr val="tx1"/>
              </a:solidFill>
            </a:endParaRPr>
          </a:p>
        </p:txBody>
      </p:sp>
      <p:sp>
        <p:nvSpPr>
          <p:cNvPr id="9" name="Rectangle : coins arrondis 5">
            <a:extLst>
              <a:ext uri="{FF2B5EF4-FFF2-40B4-BE49-F238E27FC236}">
                <a16:creationId xmlns:a16="http://schemas.microsoft.com/office/drawing/2014/main" id="{04624AE1-49D9-4762-B8AA-89BB3A409C76}"/>
              </a:ext>
            </a:extLst>
          </p:cNvPr>
          <p:cNvSpPr/>
          <p:nvPr/>
        </p:nvSpPr>
        <p:spPr>
          <a:xfrm>
            <a:off x="347704" y="5355913"/>
            <a:ext cx="9486089" cy="97542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Être, lorsqu’il est dans son école de rattachement, un appui pour l’équipe pédagogique : </a:t>
            </a:r>
            <a:r>
              <a:rPr lang="fr-FR" sz="2400" dirty="0" err="1" smtClean="0">
                <a:solidFill>
                  <a:schemeClr val="tx1"/>
                </a:solidFill>
              </a:rPr>
              <a:t>co</a:t>
            </a:r>
            <a:r>
              <a:rPr lang="fr-FR" sz="2400" dirty="0" smtClean="0">
                <a:solidFill>
                  <a:schemeClr val="tx1"/>
                </a:solidFill>
              </a:rPr>
              <a:t>-intervention, groupes de besoins</a:t>
            </a:r>
            <a:endParaRPr lang="fr-FR" sz="2400" dirty="0">
              <a:solidFill>
                <a:schemeClr val="tx1"/>
              </a:solidFill>
            </a:endParaRPr>
          </a:p>
        </p:txBody>
      </p:sp>
    </p:spTree>
    <p:extLst>
      <p:ext uri="{BB962C8B-B14F-4D97-AF65-F5344CB8AC3E}">
        <p14:creationId xmlns:p14="http://schemas.microsoft.com/office/powerpoint/2010/main" val="2176730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2"/>
                </a:solidFill>
              </a:rPr>
              <a:t>La fiche de liaison, un outil pour assurer la continuité éducative et pédagogique.</a:t>
            </a:r>
            <a:endParaRPr lang="fr-FR" dirty="0">
              <a:solidFill>
                <a:schemeClr val="accent2"/>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777" y="1913824"/>
            <a:ext cx="8360740" cy="4591479"/>
          </a:xfrm>
          <a:ln>
            <a:solidFill>
              <a:schemeClr val="accent1"/>
            </a:solidFill>
          </a:ln>
        </p:spPr>
      </p:pic>
    </p:spTree>
    <p:extLst>
      <p:ext uri="{BB962C8B-B14F-4D97-AF65-F5344CB8AC3E}">
        <p14:creationId xmlns:p14="http://schemas.microsoft.com/office/powerpoint/2010/main" val="922560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60553"/>
          </a:xfrm>
        </p:spPr>
        <p:txBody>
          <a:bodyPr/>
          <a:lstStyle/>
          <a:p>
            <a:r>
              <a:rPr lang="fr-FR" dirty="0" smtClean="0">
                <a:solidFill>
                  <a:schemeClr val="accent2"/>
                </a:solidFill>
              </a:rPr>
              <a:t>Les priorités nationales.</a:t>
            </a:r>
            <a:endParaRPr lang="fr-FR" dirty="0">
              <a:solidFill>
                <a:schemeClr val="accent2"/>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1789611"/>
            <a:ext cx="11050121" cy="4403937"/>
          </a:xfrm>
          <a:solidFill>
            <a:schemeClr val="accent1">
              <a:lumMod val="20000"/>
              <a:lumOff val="80000"/>
            </a:schemeClr>
          </a:solidFill>
          <a:ln>
            <a:solidFill>
              <a:schemeClr val="accent1"/>
            </a:solidFill>
          </a:ln>
        </p:spPr>
      </p:pic>
    </p:spTree>
    <p:extLst>
      <p:ext uri="{BB962C8B-B14F-4D97-AF65-F5344CB8AC3E}">
        <p14:creationId xmlns:p14="http://schemas.microsoft.com/office/powerpoint/2010/main" val="1454378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1664</TotalTime>
  <Words>1183</Words>
  <Application>Microsoft Office PowerPoint</Application>
  <PresentationFormat>Grand écran</PresentationFormat>
  <Paragraphs>137</Paragraphs>
  <Slides>19</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8" baseType="lpstr">
      <vt:lpstr>Arial</vt:lpstr>
      <vt:lpstr>Calibri</vt:lpstr>
      <vt:lpstr>Century Gothic</vt:lpstr>
      <vt:lpstr>Marianne</vt:lpstr>
      <vt:lpstr>Marianne Light</vt:lpstr>
      <vt:lpstr>Trebuchet MS</vt:lpstr>
      <vt:lpstr>Wingdings 3</vt:lpstr>
      <vt:lpstr>Facette</vt:lpstr>
      <vt:lpstr>Document</vt:lpstr>
      <vt:lpstr>Réunion des directrices et directeurs –  Circonscription de Tournus</vt:lpstr>
      <vt:lpstr>Ordre du jour.</vt:lpstr>
      <vt:lpstr>Mouvement dans l’équipe de circonscription.</vt:lpstr>
      <vt:lpstr>L’équipe de circonscription.</vt:lpstr>
      <vt:lpstr>La circonscription de Tournus.</vt:lpstr>
      <vt:lpstr>La circonscription de Tournus.</vt:lpstr>
      <vt:lpstr>Les remplaçants.</vt:lpstr>
      <vt:lpstr>La fiche de liaison, un outil pour assurer la continuité éducative et pédagogique.</vt:lpstr>
      <vt:lpstr>Les priorités nationales.</vt:lpstr>
      <vt:lpstr>Le protocole sanitaire.</vt:lpstr>
      <vt:lpstr>Le protocole sanitaire : niveau socle.</vt:lpstr>
      <vt:lpstr>Le protocole sanitaire : niveau socle.</vt:lpstr>
      <vt:lpstr>Le protocole sanitaire : niveau socle.</vt:lpstr>
      <vt:lpstr>Les 3 PIAL de la circonscription.</vt:lpstr>
      <vt:lpstr>Présentation PowerPoint</vt:lpstr>
      <vt:lpstr>Le pôle ressource de circonscription et la cellule de suivi.</vt:lpstr>
      <vt:lpstr>Présentation PowerPoint</vt:lpstr>
      <vt:lpstr>Présentation PowerPoint</vt:lpstr>
      <vt:lpstr>En vrac…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 et chargés d’école</dc:title>
  <dc:creator>romuald.josserand</dc:creator>
  <cp:lastModifiedBy>romuald.josserand</cp:lastModifiedBy>
  <cp:revision>47</cp:revision>
  <dcterms:created xsi:type="dcterms:W3CDTF">2022-09-06T07:48:32Z</dcterms:created>
  <dcterms:modified xsi:type="dcterms:W3CDTF">2022-09-08T08:33:34Z</dcterms:modified>
</cp:coreProperties>
</file>