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2" r:id="rId3"/>
    <p:sldId id="259" r:id="rId4"/>
    <p:sldId id="258" r:id="rId5"/>
    <p:sldId id="256" r:id="rId6"/>
    <p:sldId id="257" r:id="rId7"/>
    <p:sldId id="261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64" autoAdjust="0"/>
  </p:normalViewPr>
  <p:slideViewPr>
    <p:cSldViewPr snapToGrid="0">
      <p:cViewPr varScale="1">
        <p:scale>
          <a:sx n="68" d="100"/>
          <a:sy n="68" d="100"/>
        </p:scale>
        <p:origin x="4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AD432-387A-4E0C-8AE0-061E67CAFB83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35C88-757E-4AAB-BF8D-B27D834F3C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56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Timms</a:t>
            </a:r>
            <a:r>
              <a:rPr lang="fr-FR" baseline="0" dirty="0" smtClean="0"/>
              <a:t> évalue les résultats des élèves de CM1 et de 4</a:t>
            </a:r>
            <a:r>
              <a:rPr lang="fr-FR" baseline="30000" dirty="0" smtClean="0"/>
              <a:t>e</a:t>
            </a:r>
            <a:r>
              <a:rPr lang="fr-FR" baseline="0" dirty="0" smtClean="0"/>
              <a:t> du monde entier et CEDRE qui évalue les disciplines sur des échantillons d’élèves </a:t>
            </a:r>
          </a:p>
          <a:p>
            <a:r>
              <a:rPr lang="fr-FR" dirty="0" err="1" smtClean="0"/>
              <a:t>LaD</a:t>
            </a:r>
            <a:endParaRPr lang="fr-FR" dirty="0" smtClean="0"/>
          </a:p>
          <a:p>
            <a:r>
              <a:rPr lang="fr-FR" dirty="0" smtClean="0"/>
              <a:t>Alléger le poids du travail quotidien  : face aux</a:t>
            </a:r>
            <a:r>
              <a:rPr lang="fr-FR" baseline="0" dirty="0" smtClean="0"/>
              <a:t> prérogatives institutionnelles qui demandent une </a:t>
            </a:r>
            <a:r>
              <a:rPr lang="fr-FR" baseline="0" dirty="0" err="1" smtClean="0"/>
              <a:t>adapatation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ocnstante</a:t>
            </a:r>
            <a:r>
              <a:rPr lang="fr-FR" baseline="0" dirty="0" smtClean="0"/>
              <a:t> de l’organisation du travail, les classes hétérogènes qui sont plus efficaces mais qui sont un défi pour les enseignants. ¾ des </a:t>
            </a:r>
            <a:r>
              <a:rPr lang="fr-FR" baseline="0" dirty="0" err="1" smtClean="0"/>
              <a:t>enseignatns</a:t>
            </a:r>
            <a:r>
              <a:rPr lang="fr-FR" baseline="0" dirty="0" smtClean="0"/>
              <a:t> déclarent travailler de manière isolée ( </a:t>
            </a:r>
            <a:r>
              <a:rPr lang="fr-FR" baseline="0" dirty="0" err="1" smtClean="0"/>
              <a:t>Guillo</a:t>
            </a:r>
            <a:r>
              <a:rPr lang="fr-FR" baseline="0" dirty="0" smtClean="0"/>
              <a:t> 2016)</a:t>
            </a:r>
            <a:r>
              <a:rPr lang="fr-FR" dirty="0" smtClean="0"/>
              <a:t>EPP montre que les résultats e </a:t>
            </a:r>
            <a:r>
              <a:rPr lang="fr-FR" dirty="0" err="1" smtClean="0"/>
              <a:t>calucul</a:t>
            </a:r>
            <a:r>
              <a:rPr lang="fr-FR" dirty="0" smtClean="0"/>
              <a:t> se sont effondrés)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35C88-757E-4AAB-BF8D-B27D834F3C6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359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u="sng" dirty="0" smtClean="0"/>
              <a:t>Travaux de Hargreaves </a:t>
            </a:r>
            <a:r>
              <a:rPr lang="fr-FR" dirty="0" smtClean="0"/>
              <a:t>: éminent chercheur en éducation montre que les «  organisations qui promeuvent la collégialité et la collaboration sont celles qui favorisent el sentiment d’implication,</a:t>
            </a:r>
            <a:r>
              <a:rPr lang="fr-FR" baseline="0" dirty="0" smtClean="0"/>
              <a:t> d’efficacité et de satisfaction ». </a:t>
            </a:r>
          </a:p>
          <a:p>
            <a:r>
              <a:rPr lang="fr-FR" baseline="0" dirty="0" smtClean="0"/>
              <a:t>Effets du travail collectif : Apprentissages, comportement et motivations des élèves qui sont imbriqués attitude des </a:t>
            </a:r>
            <a:r>
              <a:rPr lang="fr-FR" baseline="0" dirty="0" err="1" smtClean="0"/>
              <a:t>enseigantns</a:t>
            </a:r>
            <a:r>
              <a:rPr lang="fr-FR" baseline="0" dirty="0" smtClean="0"/>
              <a:t> : estime de soi, de confiance en soi et surtout d’</a:t>
            </a:r>
            <a:r>
              <a:rPr lang="fr-FR" baseline="0" dirty="0" err="1" smtClean="0"/>
              <a:t>eficacité</a:t>
            </a:r>
            <a:r>
              <a:rPr lang="fr-FR" baseline="0" dirty="0" smtClean="0"/>
              <a:t> professionnelle</a:t>
            </a:r>
          </a:p>
          <a:p>
            <a:r>
              <a:rPr lang="fr-FR" baseline="0" dirty="0" smtClean="0"/>
              <a:t>Sur le répertoire de stratégies d’enseignement, d’apprentissage et sur la capacité à les adapter eaux besoins des élèves</a:t>
            </a:r>
          </a:p>
          <a:p>
            <a:endParaRPr lang="fr-FR" baseline="0" dirty="0" smtClean="0"/>
          </a:p>
          <a:p>
            <a:r>
              <a:rPr lang="fr-FR" baseline="0" dirty="0" smtClean="0"/>
              <a:t>Or TALIS pointe que les </a:t>
            </a:r>
            <a:r>
              <a:rPr lang="fr-FR" baseline="0" dirty="0" err="1" smtClean="0"/>
              <a:t>pr</a:t>
            </a:r>
            <a:r>
              <a:rPr lang="fr-FR" baseline="0" dirty="0" smtClean="0"/>
              <a:t>. Collaboratives des enseignants sont moins fréquentes en F que dans les autres pays</a:t>
            </a:r>
          </a:p>
          <a:p>
            <a:r>
              <a:rPr lang="fr-FR" baseline="0" dirty="0" smtClean="0"/>
              <a:t>Pourtant dans le référentiel métier les injonctions à penser collectif sont largement présentes : Compétences sur les valeurs partagées, références à la </a:t>
            </a:r>
            <a:r>
              <a:rPr lang="fr-FR" baseline="0" dirty="0" err="1" smtClean="0"/>
              <a:t>cooopération</a:t>
            </a:r>
            <a:r>
              <a:rPr lang="fr-FR" baseline="0" dirty="0" smtClean="0"/>
              <a:t> en équipe avec les parents, les partenaires, nécessaire contribution à la communauté éducative et engagement dans une démarche individuelle et collective de développement professionnel, compétences qui sont évaluées au moment des RVDC</a:t>
            </a:r>
          </a:p>
          <a:p>
            <a:endParaRPr lang="fr-FR" baseline="0" dirty="0" smtClean="0"/>
          </a:p>
          <a:p>
            <a:r>
              <a:rPr lang="fr-FR" baseline="0" dirty="0" smtClean="0"/>
              <a:t>Et pourtant : les échanges entre les enseignants en F sont plutôt de l’ordre des discussions informelles 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− 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Aucune collaboration ;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− des discussions informelles ; 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− une coordination ;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− une collaboration (séparation des tâches, interdépendance et ressources communes) ;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− une coopération (évaluation, dépendance et ajustement des activités pédagogiques) ;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− et une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-élaboration (niveau didactique et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-évaluation).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35C88-757E-4AAB-BF8D-B27D834F3C6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829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35C88-757E-4AAB-BF8D-B27D834F3C6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955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842-CB43-4876-96DB-5921E6B7DB5D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E553-D6AF-40ED-A38A-E73045A3B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45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842-CB43-4876-96DB-5921E6B7DB5D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E553-D6AF-40ED-A38A-E73045A3B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62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842-CB43-4876-96DB-5921E6B7DB5D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E553-D6AF-40ED-A38A-E73045A3B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65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842-CB43-4876-96DB-5921E6B7DB5D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E553-D6AF-40ED-A38A-E73045A3B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43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842-CB43-4876-96DB-5921E6B7DB5D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E553-D6AF-40ED-A38A-E73045A3B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48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842-CB43-4876-96DB-5921E6B7DB5D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E553-D6AF-40ED-A38A-E73045A3B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03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842-CB43-4876-96DB-5921E6B7DB5D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E553-D6AF-40ED-A38A-E73045A3B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93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842-CB43-4876-96DB-5921E6B7DB5D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E553-D6AF-40ED-A38A-E73045A3B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88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842-CB43-4876-96DB-5921E6B7DB5D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E553-D6AF-40ED-A38A-E73045A3B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56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842-CB43-4876-96DB-5921E6B7DB5D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E553-D6AF-40ED-A38A-E73045A3B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293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9842-CB43-4876-96DB-5921E6B7DB5D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E553-D6AF-40ED-A38A-E73045A3B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38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9842-CB43-4876-96DB-5921E6B7DB5D}" type="datetimeFigureOut">
              <a:rPr lang="fr-FR" smtClean="0"/>
              <a:t>10/10/2020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8E553-D6AF-40ED-A38A-E73045A3B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65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56270" y="641168"/>
            <a:ext cx="95719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PLAN DE FORMATION  DE LA CIRCONSCRIPTION DE TOURNUS </a:t>
            </a:r>
          </a:p>
          <a:p>
            <a:pPr algn="ctr"/>
            <a:r>
              <a:rPr lang="fr-FR" sz="2800" b="1" dirty="0" smtClean="0"/>
              <a:t>2020 2021 </a:t>
            </a:r>
            <a:endParaRPr lang="fr-FR" sz="28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045076" y="2983212"/>
            <a:ext cx="103943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PRESENTATION DES PLANS FRANCAIS </a:t>
            </a:r>
          </a:p>
          <a:p>
            <a:pPr algn="ctr"/>
            <a:r>
              <a:rPr lang="fr-FR" sz="4000" dirty="0" smtClean="0"/>
              <a:t>ET MATHEMATIQUES</a:t>
            </a:r>
            <a:endParaRPr lang="fr-FR" sz="4000" dirty="0"/>
          </a:p>
        </p:txBody>
      </p:sp>
      <p:pic>
        <p:nvPicPr>
          <p:cNvPr id="1026" name="Picture 2" descr="logoacdij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45" y="395125"/>
            <a:ext cx="122872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8185" y="490304"/>
            <a:ext cx="1124107" cy="100979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809958" y="6175717"/>
            <a:ext cx="709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Circonscription de Tournus </a:t>
            </a:r>
            <a:r>
              <a:rPr lang="fr-FR" dirty="0" smtClean="0"/>
              <a:t>visioconférence du </a:t>
            </a:r>
            <a:r>
              <a:rPr lang="fr-FR" dirty="0" smtClean="0"/>
              <a:t>12 octobre 2020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0342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731520" y="214971"/>
            <a:ext cx="10424160" cy="13482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LA FORMATION DES ENSEIGNANTS UN CHANGEMENT DE PARADIGME </a:t>
            </a:r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AU NIVEAU NATIONAL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862145" y="1853680"/>
            <a:ext cx="3631475" cy="94052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CONSTATS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029424" y="1973511"/>
            <a:ext cx="68162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 Décrochage de la France au niveau des évaluations nationales et internationales ( TIMMS, CEDRE, PISA, PIRLS  DEPP )</a:t>
            </a:r>
            <a:endParaRPr lang="fr-FR" sz="20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862145" y="3235955"/>
            <a:ext cx="3631475" cy="94052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OBJECTIF 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158752" y="3198386"/>
            <a:ext cx="65575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Améliorer les résultats des élèves en mathématiques et en français à l’horizon 2024</a:t>
            </a:r>
          </a:p>
          <a:p>
            <a:r>
              <a:rPr lang="fr-FR" sz="2000" dirty="0" smtClean="0"/>
              <a:t>Alléger le poids du travail quotidien</a:t>
            </a:r>
            <a:endParaRPr lang="fr-FR" sz="20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862146" y="4788852"/>
            <a:ext cx="3631475" cy="94052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PRINCIPE 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158752" y="4713715"/>
            <a:ext cx="6354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L’amélioration de l’enseignement passe par une formation des enseignants plus efficiente =&gt; nécessité de faire évoluer la formation continue des enseignants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22165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706582" y="331537"/>
            <a:ext cx="10612582" cy="124788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UN NOUVEAU MODELE DE FORMATION  </a:t>
            </a:r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LA  CONSTELLATION   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06582" y="1756031"/>
            <a:ext cx="11485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Une constellation = un collectif de travail -&gt; travaux de la recherche de </a:t>
            </a:r>
            <a:r>
              <a:rPr lang="fr-FR" sz="2400" dirty="0" smtClean="0"/>
              <a:t>Hargreaves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708843" y="3027350"/>
            <a:ext cx="10785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Cohérence entre le dispositif de formation des enseignants en mode coopératif et les méthodes d’apprentissages coopératif et par les pairs mis en œuvre dans les classes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707712" y="2231771"/>
            <a:ext cx="10786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Apprentissage </a:t>
            </a:r>
            <a:r>
              <a:rPr lang="fr-FR" sz="2400" b="1" dirty="0" smtClean="0"/>
              <a:t>avec et par </a:t>
            </a:r>
            <a:r>
              <a:rPr lang="fr-FR" sz="2400" dirty="0" smtClean="0"/>
              <a:t>les collègues - questionnement sur les pratiques à partir d’un collectif de données. 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382555" y="5324195"/>
            <a:ext cx="11319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>
                    <a:lumMod val="50000"/>
                  </a:schemeClr>
                </a:solidFill>
              </a:rPr>
              <a:t>Ils sont accompagnés par un formateur référent (math ou français) la plupart du temps un CPC. </a:t>
            </a:r>
            <a:r>
              <a:rPr lang="fr-FR" sz="2400" b="1" dirty="0" smtClean="0">
                <a:solidFill>
                  <a:schemeClr val="bg1">
                    <a:lumMod val="50000"/>
                  </a:schemeClr>
                </a:solidFill>
              </a:rPr>
              <a:t>Le Référent est formé : 24 journées sur trois ans. Il coordonne, anime, accompagne le groupe en constellation.</a:t>
            </a:r>
            <a:endParaRPr lang="fr-FR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06582" y="4159284"/>
            <a:ext cx="9069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Un niveau d’échange horizontal  de pair à pair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382555" y="4759449"/>
            <a:ext cx="11589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bg1">
                    <a:lumMod val="50000"/>
                  </a:schemeClr>
                </a:solidFill>
              </a:rPr>
              <a:t>Les enseignants </a:t>
            </a:r>
            <a:r>
              <a:rPr lang="fr-FR" sz="2400" b="1" dirty="0" smtClean="0">
                <a:solidFill>
                  <a:schemeClr val="bg1">
                    <a:lumMod val="50000"/>
                  </a:schemeClr>
                </a:solidFill>
              </a:rPr>
              <a:t>sont les </a:t>
            </a:r>
            <a:r>
              <a:rPr lang="fr-FR" sz="2400" b="1" dirty="0">
                <a:solidFill>
                  <a:schemeClr val="bg1">
                    <a:lumMod val="50000"/>
                  </a:schemeClr>
                </a:solidFill>
              </a:rPr>
              <a:t>maitres </a:t>
            </a:r>
            <a:r>
              <a:rPr lang="fr-FR" sz="2400" b="1" dirty="0" smtClean="0">
                <a:solidFill>
                  <a:schemeClr val="bg1">
                    <a:lumMod val="50000"/>
                  </a:schemeClr>
                </a:solidFill>
              </a:rPr>
              <a:t>d’</a:t>
            </a:r>
            <a:r>
              <a:rPr lang="fr-FR" sz="2400" b="1" dirty="0" err="1" smtClean="0">
                <a:solidFill>
                  <a:schemeClr val="bg1">
                    <a:lumMod val="50000"/>
                  </a:schemeClr>
                </a:solidFill>
              </a:rPr>
              <a:t>oeuvre</a:t>
            </a:r>
            <a:r>
              <a:rPr lang="fr-FR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2400" b="1" dirty="0">
                <a:solidFill>
                  <a:schemeClr val="bg1">
                    <a:lumMod val="50000"/>
                  </a:schemeClr>
                </a:solidFill>
              </a:rPr>
              <a:t>de leur propre développement </a:t>
            </a:r>
            <a:r>
              <a:rPr lang="fr-FR" sz="2400" b="1" dirty="0" smtClean="0">
                <a:solidFill>
                  <a:schemeClr val="bg1">
                    <a:lumMod val="50000"/>
                  </a:schemeClr>
                </a:solidFill>
              </a:rPr>
              <a:t>professionnel.</a:t>
            </a:r>
            <a:endParaRPr lang="fr-FR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024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432560" y="1847440"/>
            <a:ext cx="9000552" cy="13482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LES  ANIMATIONS PÉDAGOGIQUES  </a:t>
            </a:r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 4/6 des enseignants de Maternelle - CP – CE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1443324" y="3351828"/>
            <a:ext cx="9000552" cy="14155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LA FORMATION EN CONSTELLATIONS </a:t>
            </a:r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2/6 des enseignants de CM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443324" y="4919857"/>
            <a:ext cx="9000553" cy="14155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POUR TOUS  </a:t>
            </a:r>
            <a:endParaRPr lang="fr-FR" sz="2400" b="1" dirty="0">
              <a:solidFill>
                <a:schemeClr val="tx1"/>
              </a:solidFill>
            </a:endParaRPr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Journée de solidarité et 2</a:t>
            </a:r>
            <a:r>
              <a:rPr lang="fr-FR" sz="2400" b="1" baseline="30000" dirty="0" smtClean="0">
                <a:solidFill>
                  <a:schemeClr val="tx1"/>
                </a:solidFill>
              </a:rPr>
              <a:t>e</a:t>
            </a:r>
            <a:r>
              <a:rPr lang="fr-FR" sz="2400" b="1" dirty="0" smtClean="0">
                <a:solidFill>
                  <a:schemeClr val="tx1"/>
                </a:solidFill>
              </a:rPr>
              <a:t> journée de prérentrée</a:t>
            </a:r>
          </a:p>
        </p:txBody>
      </p:sp>
      <p:sp>
        <p:nvSpPr>
          <p:cNvPr id="10" name="Arc 9"/>
          <p:cNvSpPr/>
          <p:nvPr/>
        </p:nvSpPr>
        <p:spPr>
          <a:xfrm rot="10525780" flipH="1">
            <a:off x="9774152" y="4194101"/>
            <a:ext cx="1545154" cy="1779676"/>
          </a:xfrm>
          <a:prstGeom prst="arc">
            <a:avLst>
              <a:gd name="adj1" fmla="val 15557321"/>
              <a:gd name="adj2" fmla="val 542648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rc 10"/>
          <p:cNvSpPr/>
          <p:nvPr/>
        </p:nvSpPr>
        <p:spPr>
          <a:xfrm flipH="1">
            <a:off x="570848" y="2608218"/>
            <a:ext cx="1658543" cy="3061062"/>
          </a:xfrm>
          <a:prstGeom prst="arc">
            <a:avLst>
              <a:gd name="adj1" fmla="val 16065728"/>
              <a:gd name="adj2" fmla="val 546281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74460" y="3674871"/>
            <a:ext cx="4963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+</a:t>
            </a:r>
            <a:endParaRPr lang="fr-FR" sz="4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1387755" y="4699218"/>
            <a:ext cx="4271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+</a:t>
            </a:r>
            <a:endParaRPr lang="fr-FR" sz="44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731520" y="214971"/>
            <a:ext cx="10424160" cy="13482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ORGANISATION DU PLAN DE FORMATIONS  AU NIVEAU DEPARTEMENTAL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93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48A17D4E-5CAB-434F-9FBB-AD8FA97EE9F9}"/>
              </a:ext>
            </a:extLst>
          </p:cNvPr>
          <p:cNvSpPr txBox="1">
            <a:spLocks/>
          </p:cNvSpPr>
          <p:nvPr/>
        </p:nvSpPr>
        <p:spPr>
          <a:xfrm>
            <a:off x="2207624" y="1274920"/>
            <a:ext cx="8460376" cy="89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  </a:t>
            </a:r>
            <a:endParaRPr lang="fr-FR" sz="2000" dirty="0" smtClean="0">
              <a:solidFill>
                <a:schemeClr val="accent6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fr-FR" sz="20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B0259CA-857D-464C-83E8-652EC53E9E93}"/>
              </a:ext>
            </a:extLst>
          </p:cNvPr>
          <p:cNvSpPr txBox="1"/>
          <p:nvPr/>
        </p:nvSpPr>
        <p:spPr>
          <a:xfrm>
            <a:off x="1356254" y="3799699"/>
            <a:ext cx="4656368" cy="2031325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6 h « AUTRE » </a:t>
            </a:r>
            <a:r>
              <a:rPr lang="fr-FR" dirty="0" smtClean="0"/>
              <a:t>en présentiel ou en distanciel</a:t>
            </a:r>
          </a:p>
          <a:p>
            <a:pPr algn="ctr"/>
            <a:endParaRPr lang="fr-FR" b="1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Hybrides pour les enseignants de CE</a:t>
            </a:r>
            <a:endParaRPr lang="fr-FR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Magistères maternelles et CP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Débuter un dispositif de moins de trois ans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Formation PE ATSEM</a:t>
            </a:r>
          </a:p>
          <a:p>
            <a:pPr algn="ctr"/>
            <a:r>
              <a:rPr lang="fr-FR" b="1" dirty="0" err="1" smtClean="0">
                <a:solidFill>
                  <a:srgbClr val="C00000"/>
                </a:solidFill>
              </a:rPr>
              <a:t>Cf</a:t>
            </a:r>
            <a:r>
              <a:rPr lang="fr-FR" b="1" dirty="0" smtClean="0">
                <a:solidFill>
                  <a:srgbClr val="C00000"/>
                </a:solidFill>
              </a:rPr>
              <a:t> Application GAIA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89951" y="284640"/>
            <a:ext cx="11648561" cy="8256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Animations pédagogiques : 4/6 des enseignants de Maternelle - CP – CE</a:t>
            </a:r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 Journée de solidarité et 2</a:t>
            </a:r>
            <a:r>
              <a:rPr lang="fr-FR" sz="2400" b="1" baseline="30000" dirty="0" smtClean="0">
                <a:solidFill>
                  <a:schemeClr val="tx1"/>
                </a:solidFill>
              </a:rPr>
              <a:t>e</a:t>
            </a:r>
            <a:r>
              <a:rPr lang="fr-FR" sz="2400" b="1" dirty="0" smtClean="0">
                <a:solidFill>
                  <a:schemeClr val="tx1"/>
                </a:solidFill>
              </a:rPr>
              <a:t> journée de prérentrée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52929" y="2333078"/>
            <a:ext cx="2232343" cy="121308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Français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 smtClean="0">
                <a:solidFill>
                  <a:schemeClr val="tx1"/>
                </a:solidFill>
                <a:latin typeface="Calibri" panose="020F0502020204030204"/>
              </a:rPr>
              <a:t>6 heures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21682" y="1323637"/>
            <a:ext cx="7187383" cy="73520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 heures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Animations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pédagogiques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5066915" y="2306695"/>
            <a:ext cx="2342150" cy="128847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Autres thématiques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 smtClean="0">
                <a:solidFill>
                  <a:schemeClr val="tx1"/>
                </a:solidFill>
                <a:latin typeface="Calibri" panose="020F0502020204030204"/>
              </a:rPr>
              <a:t>6 heures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7741737" y="1274920"/>
            <a:ext cx="4136571" cy="71557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+ 12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heures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obligatoires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7790445" y="2106364"/>
            <a:ext cx="2011681" cy="184658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Journée de solidarité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 heures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10054945" y="2106363"/>
            <a:ext cx="1791787" cy="184658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2</a:t>
            </a:r>
            <a:r>
              <a:rPr kumimoji="0" lang="fr-FR" sz="16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ème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journée de pré-rentrée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6 heures.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1" dirty="0" smtClean="0">
                <a:solidFill>
                  <a:prstClr val="black"/>
                </a:solidFill>
                <a:latin typeface="Calibri" panose="020F0502020204030204"/>
              </a:rPr>
              <a:t>À disposition des écoles, journée du 28 août acceptée</a:t>
            </a: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6979298" y="4091192"/>
            <a:ext cx="5008063" cy="2664432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Formation EPS NATATION (Secteur SGDP +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Sennecey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solidFill>
                  <a:schemeClr val="tx1"/>
                </a:solidFill>
                <a:latin typeface="Calibri" panose="020F0502020204030204"/>
              </a:rPr>
              <a:t>T1 : Gestes professionnels ( Désigné)</a:t>
            </a:r>
            <a:endParaRPr lang="fr-FR" dirty="0">
              <a:solidFill>
                <a:schemeClr val="tx1"/>
              </a:solidFill>
              <a:latin typeface="Calibri" panose="020F0502020204030204"/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solidFill>
                  <a:schemeClr val="tx1"/>
                </a:solidFill>
                <a:latin typeface="Calibri" panose="020F0502020204030204"/>
              </a:rPr>
              <a:t>Formation service civique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solidFill>
                  <a:schemeClr val="tx1"/>
                </a:solidFill>
                <a:latin typeface="Calibri" panose="020F0502020204030204"/>
              </a:rPr>
              <a:t>1, 2, 3 codez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solidFill>
                  <a:schemeClr val="tx1"/>
                </a:solidFill>
                <a:latin typeface="Calibri" panose="020F0502020204030204"/>
              </a:rPr>
              <a:t>Gestion des élèves comportement difficile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solidFill>
                  <a:schemeClr val="tx1"/>
                </a:solidFill>
                <a:latin typeface="Calibri" panose="020F0502020204030204"/>
              </a:rPr>
              <a:t>Accompagnement des dotations numériques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solidFill>
                  <a:schemeClr val="tx1"/>
                </a:solidFill>
                <a:latin typeface="Calibri" panose="020F0502020204030204"/>
              </a:rPr>
              <a:t>Réunion des directeurs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solidFill>
                  <a:schemeClr val="tx1"/>
                </a:solidFill>
                <a:latin typeface="Calibri" panose="020F0502020204030204"/>
              </a:rPr>
              <a:t>Projet d’école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2505019" y="2329300"/>
            <a:ext cx="2442149" cy="121686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fr-FR" sz="2400" dirty="0">
                <a:solidFill>
                  <a:schemeClr val="tx1"/>
                </a:solidFill>
              </a:rPr>
              <a:t>Mathématiques</a:t>
            </a:r>
          </a:p>
          <a:p>
            <a:pPr lvl="0" algn="ctr">
              <a:defRPr/>
            </a:pPr>
            <a:r>
              <a:rPr lang="fr-FR" sz="2400" dirty="0">
                <a:solidFill>
                  <a:schemeClr val="tx1"/>
                </a:solidFill>
              </a:rPr>
              <a:t>6 heures</a:t>
            </a: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8796285" y="3595166"/>
            <a:ext cx="0" cy="496026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0B0259CA-857D-464C-83E8-652EC53E9E93}"/>
              </a:ext>
            </a:extLst>
          </p:cNvPr>
          <p:cNvSpPr txBox="1"/>
          <p:nvPr/>
        </p:nvSpPr>
        <p:spPr>
          <a:xfrm>
            <a:off x="221682" y="6084558"/>
            <a:ext cx="6428500" cy="369332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 Module de formation spécifique école immersive R </a:t>
            </a:r>
            <a:r>
              <a:rPr lang="fr-FR" b="1" dirty="0" err="1" smtClean="0"/>
              <a:t>Dorey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4506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7730173" y="1762761"/>
            <a:ext cx="4136571" cy="77081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+12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heures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obligatoires 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7786778" y="2767871"/>
            <a:ext cx="2011681" cy="184658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Journée de solidarité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 heures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0046725" y="2761336"/>
            <a:ext cx="1791787" cy="184658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2</a:t>
            </a:r>
            <a:r>
              <a:rPr kumimoji="0" lang="fr-FR" sz="16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ème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journée de pré-rentrée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6 heures.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1" dirty="0" smtClean="0">
                <a:solidFill>
                  <a:prstClr val="black"/>
                </a:solidFill>
                <a:latin typeface="Calibri" panose="020F0502020204030204"/>
              </a:rPr>
              <a:t>À disposition des écoles, journée du 28 août acceptée</a:t>
            </a: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8935594" y="4807129"/>
            <a:ext cx="2062686" cy="1661659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Programme établi par chaque circonscription.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90869" y="1798048"/>
            <a:ext cx="7187383" cy="735202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heures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formation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35131" y="295705"/>
            <a:ext cx="11537421" cy="8256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LA FORMATION EN CONSTELLATIONS : 2/6 des enseignants de CM</a:t>
            </a:r>
            <a:endParaRPr lang="fr-FR" sz="2400" b="1" dirty="0">
              <a:solidFill>
                <a:schemeClr val="tx1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31" y="3209957"/>
            <a:ext cx="7303381" cy="144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79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680" y="2382314"/>
            <a:ext cx="1838582" cy="237205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2023" y="2366814"/>
            <a:ext cx="1829055" cy="237205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5586" y="2382315"/>
            <a:ext cx="1857634" cy="235655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8526" y="2382315"/>
            <a:ext cx="1848108" cy="235655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72651" y="2382315"/>
            <a:ext cx="1819529" cy="253279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05620" y="257189"/>
            <a:ext cx="8650521" cy="1715092"/>
          </a:xfrm>
          <a:prstGeom prst="rect">
            <a:avLst/>
          </a:prstGeom>
        </p:spPr>
      </p:pic>
      <p:cxnSp>
        <p:nvCxnSpPr>
          <p:cNvPr id="9" name="Connecteur droit avec flèche 8"/>
          <p:cNvCxnSpPr/>
          <p:nvPr/>
        </p:nvCxnSpPr>
        <p:spPr>
          <a:xfrm flipH="1">
            <a:off x="1306286" y="2055927"/>
            <a:ext cx="1016374" cy="310887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7344233" y="2055927"/>
            <a:ext cx="224316" cy="557819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5994028" y="1998901"/>
            <a:ext cx="389192" cy="520313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4592839" y="2005117"/>
            <a:ext cx="4922210" cy="430451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3443868" y="2005117"/>
            <a:ext cx="5801" cy="514097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438567" y="5227156"/>
            <a:ext cx="1641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deux phases de 1 h30  </a:t>
            </a:r>
            <a:endParaRPr lang="fr-FR" sz="2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880867" y="4715052"/>
            <a:ext cx="560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6"/>
                </a:solidFill>
              </a:rPr>
              <a:t>3H</a:t>
            </a:r>
            <a:r>
              <a:rPr lang="fr-FR" b="1" dirty="0" smtClean="0"/>
              <a:t> </a:t>
            </a:r>
            <a:endParaRPr lang="fr-FR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2422023" y="4777401"/>
            <a:ext cx="1928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accent6"/>
                </a:solidFill>
              </a:rPr>
              <a:t>12 h dont 3 h avec référent </a:t>
            </a:r>
            <a:endParaRPr lang="fr-FR" sz="2000" b="1" dirty="0">
              <a:solidFill>
                <a:schemeClr val="accent6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9935184" y="4741510"/>
            <a:ext cx="1156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6"/>
                </a:solidFill>
              </a:rPr>
              <a:t>3H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2660073" y="5721927"/>
            <a:ext cx="86452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Modalités de travail variées </a:t>
            </a:r>
            <a:r>
              <a:rPr lang="fr-FR" sz="2000" dirty="0" smtClean="0"/>
              <a:t>: temps d’échanges, partage et analyse de pratique, réunions de travail, Lessons Studies, recherche de ressources, lectures autonomes…)</a:t>
            </a:r>
            <a:endParaRPr lang="fr-FR" sz="2000" dirty="0"/>
          </a:p>
        </p:txBody>
      </p:sp>
      <p:sp>
        <p:nvSpPr>
          <p:cNvPr id="36" name="ZoneTexte 35"/>
          <p:cNvSpPr txBox="1"/>
          <p:nvPr/>
        </p:nvSpPr>
        <p:spPr>
          <a:xfrm>
            <a:off x="4915328" y="4765491"/>
            <a:ext cx="383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7030A0"/>
                </a:solidFill>
              </a:rPr>
              <a:t>12 h sur temps de classe</a:t>
            </a:r>
            <a:endParaRPr lang="fr-FR" sz="2400" b="1" dirty="0">
              <a:solidFill>
                <a:srgbClr val="7030A0"/>
              </a:solidFill>
            </a:endParaRPr>
          </a:p>
        </p:txBody>
      </p:sp>
      <p:cxnSp>
        <p:nvCxnSpPr>
          <p:cNvPr id="38" name="Connecteur droit avec flèche 37"/>
          <p:cNvCxnSpPr/>
          <p:nvPr/>
        </p:nvCxnSpPr>
        <p:spPr>
          <a:xfrm>
            <a:off x="4447309" y="5403273"/>
            <a:ext cx="227592" cy="2975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H="1">
            <a:off x="5767565" y="5319178"/>
            <a:ext cx="226463" cy="3605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476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15927" y="2644726"/>
            <a:ext cx="11619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latin typeface="Comic Sans MS" panose="030F0702030302020204" pitchFamily="66" charset="0"/>
              </a:rPr>
              <a:t>MERCI POUR VOTRE ATTENTION</a:t>
            </a:r>
            <a:endParaRPr lang="fr-FR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6727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579</Words>
  <Application>Microsoft Office PowerPoint</Application>
  <PresentationFormat>Grand écran</PresentationFormat>
  <Paragraphs>99</Paragraphs>
  <Slides>8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Courier New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Myriam Pichon-Dufourt</dc:creator>
  <cp:lastModifiedBy>Myriam Pichon-Dufourt</cp:lastModifiedBy>
  <cp:revision>27</cp:revision>
  <dcterms:created xsi:type="dcterms:W3CDTF">2020-10-10T11:34:24Z</dcterms:created>
  <dcterms:modified xsi:type="dcterms:W3CDTF">2020-10-11T14:11:46Z</dcterms:modified>
</cp:coreProperties>
</file>